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drawings/drawing1.xml" ContentType="application/vnd.openxmlformats-officedocument.drawingml.chartshapes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7" r:id="rId1"/>
  </p:sldMasterIdLst>
  <p:notesMasterIdLst>
    <p:notesMasterId r:id="rId24"/>
  </p:notesMasterIdLst>
  <p:sldIdLst>
    <p:sldId id="256" r:id="rId2"/>
    <p:sldId id="257" r:id="rId3"/>
    <p:sldId id="265" r:id="rId4"/>
    <p:sldId id="260" r:id="rId5"/>
    <p:sldId id="264" r:id="rId6"/>
    <p:sldId id="262" r:id="rId7"/>
    <p:sldId id="282" r:id="rId8"/>
    <p:sldId id="281" r:id="rId9"/>
    <p:sldId id="267" r:id="rId10"/>
    <p:sldId id="263" r:id="rId11"/>
    <p:sldId id="269" r:id="rId12"/>
    <p:sldId id="287" r:id="rId13"/>
    <p:sldId id="295" r:id="rId14"/>
    <p:sldId id="272" r:id="rId15"/>
    <p:sldId id="273" r:id="rId16"/>
    <p:sldId id="283" r:id="rId17"/>
    <p:sldId id="288" r:id="rId18"/>
    <p:sldId id="293" r:id="rId19"/>
    <p:sldId id="280" r:id="rId20"/>
    <p:sldId id="276" r:id="rId21"/>
    <p:sldId id="284" r:id="rId22"/>
    <p:sldId id="258" r:id="rId2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D69A3F4-778B-4450-9D49-86031D8C5E79}" v="2" dt="2020-03-26T17:45:35.20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3960" autoAdjust="0"/>
    <p:restoredTop sz="94660"/>
  </p:normalViewPr>
  <p:slideViewPr>
    <p:cSldViewPr snapToGrid="0">
      <p:cViewPr varScale="1">
        <p:scale>
          <a:sx n="86" d="100"/>
          <a:sy n="86" d="100"/>
        </p:scale>
        <p:origin x="773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Relationship Id="rId30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deline Laurano" userId="8ca1fd0503ac192d" providerId="LiveId" clId="{0D69A3F4-778B-4450-9D49-86031D8C5E79}"/>
    <pc:docChg chg="modSld">
      <pc:chgData name="Madeline Laurano" userId="8ca1fd0503ac192d" providerId="LiveId" clId="{0D69A3F4-778B-4450-9D49-86031D8C5E79}" dt="2020-03-26T17:45:54.360" v="1" actId="27918"/>
      <pc:docMkLst>
        <pc:docMk/>
      </pc:docMkLst>
      <pc:sldChg chg="mod">
        <pc:chgData name="Madeline Laurano" userId="8ca1fd0503ac192d" providerId="LiveId" clId="{0D69A3F4-778B-4450-9D49-86031D8C5E79}" dt="2020-03-26T17:45:54.360" v="1" actId="27918"/>
        <pc:sldMkLst>
          <pc:docMk/>
          <pc:sldMk cId="3365754110" sldId="287"/>
        </pc:sldMkLst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Relationship Id="rId4" Type="http://schemas.openxmlformats.org/officeDocument/2006/relationships/chartUserShapes" Target="../drawings/drawing1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7.xlsx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spPr>
            <a:solidFill>
              <a:srgbClr val="034A9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Finding and attracting quality hires</c:v>
                </c:pt>
                <c:pt idx="1">
                  <c:v>Competing for talent across industries</c:v>
                </c:pt>
                <c:pt idx="2">
                  <c:v>Measuring quality of hire</c:v>
                </c:pt>
                <c:pt idx="3">
                  <c:v>Reducing the administrative burden</c:v>
                </c:pt>
                <c:pt idx="4">
                  <c:v>Improving the candidate experience</c:v>
                </c:pt>
              </c:strCache>
            </c:strRef>
          </c:cat>
          <c:val>
            <c:numRef>
              <c:f>Sheet1!$B$2:$B$6</c:f>
              <c:numCache>
                <c:formatCode>0%</c:formatCode>
                <c:ptCount val="5"/>
                <c:pt idx="0">
                  <c:v>0.63</c:v>
                </c:pt>
                <c:pt idx="1">
                  <c:v>0.41</c:v>
                </c:pt>
                <c:pt idx="2">
                  <c:v>0.39</c:v>
                </c:pt>
                <c:pt idx="3">
                  <c:v>0.28999999999999998</c:v>
                </c:pt>
                <c:pt idx="4">
                  <c:v>0.23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99E-436C-B14B-26DA248BB0AE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444"/>
        <c:overlap val="-90"/>
        <c:axId val="861465088"/>
        <c:axId val="861468616"/>
      </c:barChart>
      <c:catAx>
        <c:axId val="861465088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61468616"/>
        <c:crosses val="autoZero"/>
        <c:auto val="1"/>
        <c:lblAlgn val="ctr"/>
        <c:lblOffset val="100"/>
        <c:noMultiLvlLbl val="0"/>
      </c:catAx>
      <c:valAx>
        <c:axId val="861468616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extTo"/>
        <c:crossAx val="86146508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lt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2019</c:v>
                </c:pt>
              </c:strCache>
            </c:strRef>
          </c:tx>
          <c:spPr>
            <a:solidFill>
              <a:srgbClr val="034A9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Use diversity and inclusion solutions</c:v>
                </c:pt>
                <c:pt idx="1">
                  <c:v>Train recruiters and hiring managers</c:v>
                </c:pt>
                <c:pt idx="2">
                  <c:v>Use bias-free job descriptions</c:v>
                </c:pt>
                <c:pt idx="3">
                  <c:v>Use D&amp;I statement on career sites</c:v>
                </c:pt>
                <c:pt idx="4">
                  <c:v>Create a consistent interview process</c:v>
                </c:pt>
                <c:pt idx="5">
                  <c:v>Use AI solutions </c:v>
                </c:pt>
              </c:strCache>
            </c:strRef>
          </c:cat>
          <c:val>
            <c:numRef>
              <c:f>Sheet1!$B$2:$B$7</c:f>
              <c:numCache>
                <c:formatCode>0%</c:formatCode>
                <c:ptCount val="6"/>
                <c:pt idx="0">
                  <c:v>0.47</c:v>
                </c:pt>
                <c:pt idx="1">
                  <c:v>0.4</c:v>
                </c:pt>
                <c:pt idx="2">
                  <c:v>0.37</c:v>
                </c:pt>
                <c:pt idx="3">
                  <c:v>0.31</c:v>
                </c:pt>
                <c:pt idx="4">
                  <c:v>0.22</c:v>
                </c:pt>
                <c:pt idx="5">
                  <c:v>0.12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99E-436C-B14B-26DA248BB0AE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2020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Use diversity and inclusion solutions</c:v>
                </c:pt>
                <c:pt idx="1">
                  <c:v>Train recruiters and hiring managers</c:v>
                </c:pt>
                <c:pt idx="2">
                  <c:v>Use bias-free job descriptions</c:v>
                </c:pt>
                <c:pt idx="3">
                  <c:v>Use D&amp;I statement on career sites</c:v>
                </c:pt>
                <c:pt idx="4">
                  <c:v>Create a consistent interview process</c:v>
                </c:pt>
                <c:pt idx="5">
                  <c:v>Use AI solutions </c:v>
                </c:pt>
              </c:strCache>
            </c:strRef>
          </c:cat>
          <c:val>
            <c:numRef>
              <c:f>Sheet1!$C$2:$C$7</c:f>
              <c:numCache>
                <c:formatCode>0%</c:formatCode>
                <c:ptCount val="6"/>
                <c:pt idx="0">
                  <c:v>0.45</c:v>
                </c:pt>
                <c:pt idx="1">
                  <c:v>0.55000000000000004</c:v>
                </c:pt>
                <c:pt idx="2">
                  <c:v>0.48</c:v>
                </c:pt>
                <c:pt idx="3">
                  <c:v>0.42</c:v>
                </c:pt>
                <c:pt idx="4">
                  <c:v>0.55000000000000004</c:v>
                </c:pt>
                <c:pt idx="5">
                  <c:v>0.22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EBB-467E-B967-689ABF3C06B0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444"/>
        <c:overlap val="-90"/>
        <c:axId val="861465088"/>
        <c:axId val="861468616"/>
      </c:barChart>
      <c:catAx>
        <c:axId val="861465088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61468616"/>
        <c:crosses val="autoZero"/>
        <c:auto val="1"/>
        <c:lblAlgn val="ctr"/>
        <c:lblOffset val="100"/>
        <c:noMultiLvlLbl val="0"/>
      </c:catAx>
      <c:valAx>
        <c:axId val="861468616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extTo"/>
        <c:crossAx val="86146508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lt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2019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FA19-4ECA-B2C5-591BBD665A99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FA19-4ECA-B2C5-591BBD665A99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FA19-4ECA-B2C5-591BBD665A99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FA19-4ECA-B2C5-591BBD665A99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FA19-4ECA-B2C5-591BBD665A99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FA19-4ECA-B2C5-591BBD665A99}"/>
              </c:ext>
            </c:extLst>
          </c:dPt>
          <c:dLbls>
            <c:spPr>
              <a:solidFill>
                <a:prstClr val="white"/>
              </a:solidFill>
              <a:ln>
                <a:solidFill>
                  <a:prstClr val="black">
                    <a:lumMod val="25000"/>
                    <a:lumOff val="75000"/>
                  </a:prstClr>
                </a:solidFill>
              </a:ln>
              <a:effectLst/>
            </c:spPr>
            <c:txPr>
              <a:bodyPr rot="0" spcFirstLastPara="1" vertOverflow="clip" horzOverflow="clip" vert="horz" wrap="square" lIns="36576" tIns="18288" rIns="36576" bIns="18288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</c:ext>
            </c:extLst>
          </c:dLbls>
          <c:cat>
            <c:strRef>
              <c:f>Sheet1!$A$2:$A$7</c:f>
              <c:strCache>
                <c:ptCount val="6"/>
                <c:pt idx="0">
                  <c:v>Internal capabilities</c:v>
                </c:pt>
                <c:pt idx="1">
                  <c:v>TA technology</c:v>
                </c:pt>
                <c:pt idx="2">
                  <c:v>Services </c:v>
                </c:pt>
                <c:pt idx="3">
                  <c:v>Campus recruitment</c:v>
                </c:pt>
                <c:pt idx="4">
                  <c:v>Employer branding</c:v>
                </c:pt>
                <c:pt idx="5">
                  <c:v>Workforce planning</c:v>
                </c:pt>
              </c:strCache>
            </c:strRef>
          </c:cat>
          <c:val>
            <c:numRef>
              <c:f>Sheet1!$B$2:$B$7</c:f>
              <c:numCache>
                <c:formatCode>0%</c:formatCode>
                <c:ptCount val="6"/>
                <c:pt idx="0">
                  <c:v>0.31</c:v>
                </c:pt>
                <c:pt idx="1">
                  <c:v>0.19</c:v>
                </c:pt>
                <c:pt idx="2">
                  <c:v>0.13</c:v>
                </c:pt>
                <c:pt idx="3">
                  <c:v>0.11</c:v>
                </c:pt>
                <c:pt idx="4">
                  <c:v>0.06</c:v>
                </c:pt>
                <c:pt idx="5">
                  <c:v>0.15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99E-436C-B14B-26DA248BB0A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1800"/>
      </a:pPr>
      <a:endParaRPr lang="en-US"/>
    </a:p>
  </c:txPr>
  <c:externalData r:id="rId4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2017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Company information is made available</c:v>
                </c:pt>
                <c:pt idx="1">
                  <c:v>Single point of contact for communication</c:v>
                </c:pt>
                <c:pt idx="2">
                  <c:v>Transparency on applicant status</c:v>
                </c:pt>
                <c:pt idx="3">
                  <c:v>Mobile apply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0.53</c:v>
                </c:pt>
                <c:pt idx="1">
                  <c:v>0.51</c:v>
                </c:pt>
                <c:pt idx="2">
                  <c:v>0.32</c:v>
                </c:pt>
                <c:pt idx="3">
                  <c:v>0.3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48C-4289-A872-8B019BFA60A1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2018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Company information is made available</c:v>
                </c:pt>
                <c:pt idx="1">
                  <c:v>Single point of contact for communication</c:v>
                </c:pt>
                <c:pt idx="2">
                  <c:v>Transparency on applicant status</c:v>
                </c:pt>
                <c:pt idx="3">
                  <c:v>Mobile apply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0.24</c:v>
                </c:pt>
                <c:pt idx="1">
                  <c:v>0.42</c:v>
                </c:pt>
                <c:pt idx="2">
                  <c:v>0.11</c:v>
                </c:pt>
                <c:pt idx="3">
                  <c:v>0.21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48C-4289-A872-8B019BFA60A1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2019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Company information is made available</c:v>
                </c:pt>
                <c:pt idx="1">
                  <c:v>Single point of contact for communication</c:v>
                </c:pt>
                <c:pt idx="2">
                  <c:v>Transparency on applicant status</c:v>
                </c:pt>
                <c:pt idx="3">
                  <c:v>Mobile apply</c:v>
                </c:pt>
              </c:strCache>
            </c:strRef>
          </c:cat>
          <c:val>
            <c:numRef>
              <c:f>Sheet1!$D$2:$D$5</c:f>
              <c:numCache>
                <c:formatCode>0%</c:formatCode>
                <c:ptCount val="4"/>
                <c:pt idx="0">
                  <c:v>0.39</c:v>
                </c:pt>
                <c:pt idx="1">
                  <c:v>0.38</c:v>
                </c:pt>
                <c:pt idx="2">
                  <c:v>0.34</c:v>
                </c:pt>
                <c:pt idx="3">
                  <c:v>0.21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48C-4289-A872-8B019BFA60A1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2020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Company information is made available</c:v>
                </c:pt>
                <c:pt idx="1">
                  <c:v>Single point of contact for communication</c:v>
                </c:pt>
                <c:pt idx="2">
                  <c:v>Transparency on applicant status</c:v>
                </c:pt>
                <c:pt idx="3">
                  <c:v>Mobile apply</c:v>
                </c:pt>
              </c:strCache>
            </c:strRef>
          </c:cat>
          <c:val>
            <c:numRef>
              <c:f>Sheet1!$E$2:$E$5</c:f>
              <c:numCache>
                <c:formatCode>0%</c:formatCode>
                <c:ptCount val="4"/>
                <c:pt idx="0">
                  <c:v>0.54</c:v>
                </c:pt>
                <c:pt idx="1">
                  <c:v>0.5</c:v>
                </c:pt>
                <c:pt idx="2">
                  <c:v>0.36</c:v>
                </c:pt>
                <c:pt idx="3">
                  <c:v>0.26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DCC-44C2-9CF5-4DADBB9F9AB9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629578792"/>
        <c:axId val="629581536"/>
      </c:barChart>
      <c:catAx>
        <c:axId val="6295787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29581536"/>
        <c:crosses val="autoZero"/>
        <c:auto val="1"/>
        <c:lblAlgn val="ctr"/>
        <c:lblOffset val="100"/>
        <c:noMultiLvlLbl val="0"/>
      </c:catAx>
      <c:valAx>
        <c:axId val="629581536"/>
        <c:scaling>
          <c:orientation val="minMax"/>
        </c:scaling>
        <c:delete val="0"/>
        <c:axPos val="l"/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2957879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91705481090792318"/>
          <c:y val="0.38628884452044249"/>
          <c:w val="7.3258003814360984E-2"/>
          <c:h val="0.3032297479454867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bg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415E-453E-B276-F7C1304CABD5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415E-453E-B276-F7C1304CABD5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415E-453E-B276-F7C1304CABD5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415E-453E-B276-F7C1304CABD5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Sheet1!$A$2:$A$5</c:f>
              <c:strCache>
                <c:ptCount val="4"/>
                <c:pt idx="0">
                  <c:v>We see great value in improving efficiencies</c:v>
                </c:pt>
                <c:pt idx="1">
                  <c:v>We see improvements in candidate experience</c:v>
                </c:pt>
                <c:pt idx="2">
                  <c:v>We believe they are too expensive</c:v>
                </c:pt>
                <c:pt idx="3">
                  <c:v>We don't have any views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0.4</c:v>
                </c:pt>
                <c:pt idx="1">
                  <c:v>0.39</c:v>
                </c:pt>
                <c:pt idx="2">
                  <c:v>0.08</c:v>
                </c:pt>
                <c:pt idx="3">
                  <c:v>0.13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943-4F61-A6FE-40981AF918A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bg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Chatbots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Hours/Week on Scheduling</c:v>
                </c:pt>
                <c:pt idx="1">
                  <c:v>Hours/Week on Screening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5</c:v>
                </c:pt>
                <c:pt idx="1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3A1-4467-9E3C-DA54C3FF5D45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No Chatbots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Hours/Week on Scheduling</c:v>
                </c:pt>
                <c:pt idx="1">
                  <c:v>Hours/Week on Screening</c:v>
                </c:pt>
              </c:strCache>
            </c:strRef>
          </c:cat>
          <c:val>
            <c:numRef>
              <c:f>Sheet1!$C$2:$C$3</c:f>
              <c:numCache>
                <c:formatCode>General</c:formatCode>
                <c:ptCount val="2"/>
                <c:pt idx="0">
                  <c:v>25</c:v>
                </c:pt>
                <c:pt idx="1">
                  <c:v>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3A1-4467-9E3C-DA54C3FF5D45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653041208"/>
        <c:axId val="653041528"/>
      </c:barChart>
      <c:catAx>
        <c:axId val="6530412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53041528"/>
        <c:crosses val="autoZero"/>
        <c:auto val="1"/>
        <c:lblAlgn val="ctr"/>
        <c:lblOffset val="100"/>
        <c:noMultiLvlLbl val="0"/>
      </c:catAx>
      <c:valAx>
        <c:axId val="65304152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5304120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bg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2019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Clear Understanding of AI</c:v>
                </c:pt>
                <c:pt idx="1">
                  <c:v>We have the necessary data from AI solutions</c:v>
                </c:pt>
                <c:pt idx="2">
                  <c:v>We use third-party AI solutions</c:v>
                </c:pt>
                <c:pt idx="3">
                  <c:v>We are increasing our AI investment</c:v>
                </c:pt>
                <c:pt idx="4">
                  <c:v>We are concerned AI will replace the role of the recruiter</c:v>
                </c:pt>
              </c:strCache>
            </c:strRef>
          </c:cat>
          <c:val>
            <c:numRef>
              <c:f>Sheet1!$B$2:$B$6</c:f>
              <c:numCache>
                <c:formatCode>0%</c:formatCode>
                <c:ptCount val="5"/>
                <c:pt idx="0">
                  <c:v>0.38</c:v>
                </c:pt>
                <c:pt idx="1">
                  <c:v>0.24</c:v>
                </c:pt>
                <c:pt idx="2">
                  <c:v>0.18</c:v>
                </c:pt>
                <c:pt idx="3">
                  <c:v>0.23</c:v>
                </c:pt>
                <c:pt idx="4">
                  <c:v>0.11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7D0-4F01-A2F9-BD354B215145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2020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Clear Understanding of AI</c:v>
                </c:pt>
                <c:pt idx="1">
                  <c:v>We have the necessary data from AI solutions</c:v>
                </c:pt>
                <c:pt idx="2">
                  <c:v>We use third-party AI solutions</c:v>
                </c:pt>
                <c:pt idx="3">
                  <c:v>We are increasing our AI investment</c:v>
                </c:pt>
                <c:pt idx="4">
                  <c:v>We are concerned AI will replace the role of the recruiter</c:v>
                </c:pt>
              </c:strCache>
            </c:strRef>
          </c:cat>
          <c:val>
            <c:numRef>
              <c:f>Sheet1!$C$2:$C$6</c:f>
              <c:numCache>
                <c:formatCode>0%</c:formatCode>
                <c:ptCount val="5"/>
                <c:pt idx="0">
                  <c:v>0.43</c:v>
                </c:pt>
                <c:pt idx="1">
                  <c:v>0.32</c:v>
                </c:pt>
                <c:pt idx="2">
                  <c:v>0.18</c:v>
                </c:pt>
                <c:pt idx="3">
                  <c:v>0.36</c:v>
                </c:pt>
                <c:pt idx="4">
                  <c:v>0.18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571-4633-885F-343CD386C530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910018607"/>
        <c:axId val="1924295215"/>
      </c:barChart>
      <c:catAx>
        <c:axId val="191001860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24295215"/>
        <c:crosses val="autoZero"/>
        <c:auto val="1"/>
        <c:lblAlgn val="ctr"/>
        <c:lblOffset val="100"/>
        <c:noMultiLvlLbl val="0"/>
      </c:catAx>
      <c:valAx>
        <c:axId val="192429521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1001860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bg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2019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CRM</c:v>
                </c:pt>
                <c:pt idx="1">
                  <c:v>Assessment</c:v>
                </c:pt>
                <c:pt idx="2">
                  <c:v>ATS</c:v>
                </c:pt>
                <c:pt idx="3">
                  <c:v>Background Screening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0.32</c:v>
                </c:pt>
                <c:pt idx="1">
                  <c:v>0.28000000000000003</c:v>
                </c:pt>
                <c:pt idx="2">
                  <c:v>0.27</c:v>
                </c:pt>
                <c:pt idx="3">
                  <c:v>0.25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501-45F2-B4F0-A593206ACD66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2020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CRM</c:v>
                </c:pt>
                <c:pt idx="1">
                  <c:v>Assessment</c:v>
                </c:pt>
                <c:pt idx="2">
                  <c:v>ATS</c:v>
                </c:pt>
                <c:pt idx="3">
                  <c:v>Background Screening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0.28999999999999998</c:v>
                </c:pt>
                <c:pt idx="1">
                  <c:v>0.34</c:v>
                </c:pt>
                <c:pt idx="2">
                  <c:v>0.22</c:v>
                </c:pt>
                <c:pt idx="3">
                  <c:v>0.33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3A0-408C-8B65-73B385A3F256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683511487"/>
        <c:axId val="1574155359"/>
      </c:barChart>
      <c:catAx>
        <c:axId val="168351148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74155359"/>
        <c:crosses val="autoZero"/>
        <c:auto val="1"/>
        <c:lblAlgn val="ctr"/>
        <c:lblOffset val="100"/>
        <c:noMultiLvlLbl val="0"/>
      </c:catAx>
      <c:valAx>
        <c:axId val="1574155359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crossAx val="168351148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bg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800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800" b="0" i="0" u="none" strike="noStrike" kern="1200" baseline="0"/>
    <cs:bodyPr rot="-5400000" spcFirstLastPara="1" vertOverflow="clip" horzOverflow="clip" vert="horz" wrap="square" lIns="38100" tIns="19050" rIns="38100" bIns="19050" anchor="ctr" anchorCtr="1">
      <a:spAutoFit/>
    </cs:bodyPr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8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0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800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800" b="0" i="0" u="none" strike="noStrike" kern="1200" baseline="0"/>
    <cs:bodyPr rot="-5400000" spcFirstLastPara="1" vertOverflow="clip" horzOverflow="clip" vert="horz" wrap="square" lIns="38100" tIns="19050" rIns="38100" bIns="19050" anchor="ctr" anchorCtr="1">
      <a:spAutoFit/>
    </cs:bodyPr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8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0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800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800" b="0" i="0" u="none" strike="noStrike" kern="1200" baseline="0"/>
    <cs:bodyPr rot="-5400000" spcFirstLastPara="1" vertOverflow="clip" horzOverflow="clip" vert="horz" wrap="square" lIns="38100" tIns="19050" rIns="38100" bIns="19050" anchor="ctr" anchorCtr="1">
      <a:spAutoFit/>
    </cs:bodyPr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8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svg"/><Relationship Id="rId1" Type="http://schemas.openxmlformats.org/officeDocument/2006/relationships/image" Target="../media/image11.png"/><Relationship Id="rId4" Type="http://schemas.openxmlformats.org/officeDocument/2006/relationships/image" Target="../media/image14.svg"/></Relationships>
</file>

<file path=ppt/diagrams/_rels/data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svg"/><Relationship Id="rId1" Type="http://schemas.openxmlformats.org/officeDocument/2006/relationships/image" Target="../media/image15.png"/><Relationship Id="rId6" Type="http://schemas.openxmlformats.org/officeDocument/2006/relationships/image" Target="../media/image20.svg"/><Relationship Id="rId5" Type="http://schemas.openxmlformats.org/officeDocument/2006/relationships/image" Target="../media/image19.png"/><Relationship Id="rId4" Type="http://schemas.openxmlformats.org/officeDocument/2006/relationships/image" Target="../media/image18.sv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svg"/><Relationship Id="rId1" Type="http://schemas.openxmlformats.org/officeDocument/2006/relationships/image" Target="../media/image11.png"/><Relationship Id="rId4" Type="http://schemas.openxmlformats.org/officeDocument/2006/relationships/image" Target="../media/image14.svg"/></Relationships>
</file>

<file path=ppt/diagrams/_rels/drawing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svg"/><Relationship Id="rId1" Type="http://schemas.openxmlformats.org/officeDocument/2006/relationships/image" Target="../media/image15.png"/><Relationship Id="rId6" Type="http://schemas.openxmlformats.org/officeDocument/2006/relationships/image" Target="../media/image20.svg"/><Relationship Id="rId5" Type="http://schemas.openxmlformats.org/officeDocument/2006/relationships/image" Target="../media/image19.png"/><Relationship Id="rId4" Type="http://schemas.openxmlformats.org/officeDocument/2006/relationships/image" Target="../media/image18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icon_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>
      <a:schemeClr val="accent2"/>
      <a:schemeClr val="accent3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accent6_2">
  <dgm:title val=""/>
  <dgm:desc val=""/>
  <dgm:catLst>
    <dgm:cat type="accent6" pri="16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B560C98-9BCE-4BFC-BD91-FA307B6CE725}" type="doc">
      <dgm:prSet loTypeId="urn:microsoft.com/office/officeart/2018/5/layout/IconCircleLabelList" loCatId="icon" qsTypeId="urn:microsoft.com/office/officeart/2005/8/quickstyle/simple1" qsCatId="simple" csTypeId="urn:microsoft.com/office/officeart/2018/5/colors/Iconchunking_neutralicon_colorful2" csCatId="colorful" phldr="1"/>
      <dgm:spPr/>
      <dgm:t>
        <a:bodyPr/>
        <a:lstStyle/>
        <a:p>
          <a:endParaRPr lang="en-US"/>
        </a:p>
      </dgm:t>
    </dgm:pt>
    <dgm:pt modelId="{D49C96BE-C150-4B2E-9B28-B8703C069EA7}">
      <dgm:prSet custT="1"/>
      <dgm:spPr/>
      <dgm:t>
        <a:bodyPr/>
        <a:lstStyle/>
        <a:p>
          <a:pPr>
            <a:defRPr cap="all"/>
          </a:pPr>
          <a:r>
            <a:rPr lang="en-US" sz="2800" b="1" dirty="0"/>
            <a:t>1 in 3 </a:t>
          </a:r>
        </a:p>
        <a:p>
          <a:pPr>
            <a:defRPr cap="all"/>
          </a:pPr>
          <a:r>
            <a:rPr lang="en-US" sz="1400" dirty="0"/>
            <a:t>companies use more than 10 different recruitment solutions</a:t>
          </a:r>
        </a:p>
      </dgm:t>
    </dgm:pt>
    <dgm:pt modelId="{5ADFADAC-9360-422E-949E-6407F9FC2EFD}" type="parTrans" cxnId="{A57BE25D-F1D7-4322-B4C5-85B377C6A0B0}">
      <dgm:prSet/>
      <dgm:spPr/>
      <dgm:t>
        <a:bodyPr/>
        <a:lstStyle/>
        <a:p>
          <a:endParaRPr lang="en-US"/>
        </a:p>
      </dgm:t>
    </dgm:pt>
    <dgm:pt modelId="{560A58F1-F89D-4AE5-AE45-6935F8784395}" type="sibTrans" cxnId="{A57BE25D-F1D7-4322-B4C5-85B377C6A0B0}">
      <dgm:prSet/>
      <dgm:spPr/>
      <dgm:t>
        <a:bodyPr/>
        <a:lstStyle/>
        <a:p>
          <a:endParaRPr lang="en-US"/>
        </a:p>
      </dgm:t>
    </dgm:pt>
    <dgm:pt modelId="{58E7D2ED-5E9D-4029-9830-D2D4228FC07C}">
      <dgm:prSet custT="1"/>
      <dgm:spPr/>
      <dgm:t>
        <a:bodyPr/>
        <a:lstStyle/>
        <a:p>
          <a:pPr>
            <a:defRPr cap="all"/>
          </a:pPr>
          <a:r>
            <a:rPr lang="en-US" sz="2400" b="1" dirty="0"/>
            <a:t>1 in 2 </a:t>
          </a:r>
        </a:p>
        <a:p>
          <a:pPr>
            <a:defRPr cap="all"/>
          </a:pPr>
          <a:r>
            <a:rPr lang="en-US" sz="1500" dirty="0"/>
            <a:t>Companies don’t measure the ROI of those investments</a:t>
          </a:r>
        </a:p>
      </dgm:t>
    </dgm:pt>
    <dgm:pt modelId="{DF6AACD4-4B00-4859-9803-19C9060720D8}" type="parTrans" cxnId="{3CB62351-6558-4EC1-ABD8-99DE3DF7DB6D}">
      <dgm:prSet/>
      <dgm:spPr/>
      <dgm:t>
        <a:bodyPr/>
        <a:lstStyle/>
        <a:p>
          <a:endParaRPr lang="en-US"/>
        </a:p>
      </dgm:t>
    </dgm:pt>
    <dgm:pt modelId="{AA0641DA-E618-4E73-9FDF-20812402B67A}" type="sibTrans" cxnId="{3CB62351-6558-4EC1-ABD8-99DE3DF7DB6D}">
      <dgm:prSet/>
      <dgm:spPr/>
      <dgm:t>
        <a:bodyPr/>
        <a:lstStyle/>
        <a:p>
          <a:endParaRPr lang="en-US"/>
        </a:p>
      </dgm:t>
    </dgm:pt>
    <dgm:pt modelId="{67701CB2-C043-4CED-8546-1B5D33E07CCF}" type="pres">
      <dgm:prSet presAssocID="{3B560C98-9BCE-4BFC-BD91-FA307B6CE725}" presName="root" presStyleCnt="0">
        <dgm:presLayoutVars>
          <dgm:dir/>
          <dgm:resizeHandles val="exact"/>
        </dgm:presLayoutVars>
      </dgm:prSet>
      <dgm:spPr/>
    </dgm:pt>
    <dgm:pt modelId="{64827E5D-8418-4B41-B8F5-D0D9BE80F7D4}" type="pres">
      <dgm:prSet presAssocID="{D49C96BE-C150-4B2E-9B28-B8703C069EA7}" presName="compNode" presStyleCnt="0"/>
      <dgm:spPr/>
    </dgm:pt>
    <dgm:pt modelId="{2F5D2D38-16DA-4528-8C3D-2A9D041FB13A}" type="pres">
      <dgm:prSet presAssocID="{D49C96BE-C150-4B2E-9B28-B8703C069EA7}" presName="iconBgRect" presStyleLbl="bgShp" presStyleIdx="0" presStyleCnt="2"/>
      <dgm:spPr/>
    </dgm:pt>
    <dgm:pt modelId="{3F381ECA-C6EF-4BB6-9B4A-51AFB14D30A3}" type="pres">
      <dgm:prSet presAssocID="{D49C96BE-C150-4B2E-9B28-B8703C069EA7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eeting"/>
        </a:ext>
      </dgm:extLst>
    </dgm:pt>
    <dgm:pt modelId="{9D73F2B0-9DBB-492E-A1B1-51C4E34A94D7}" type="pres">
      <dgm:prSet presAssocID="{D49C96BE-C150-4B2E-9B28-B8703C069EA7}" presName="spaceRect" presStyleCnt="0"/>
      <dgm:spPr/>
    </dgm:pt>
    <dgm:pt modelId="{24575D89-2FFB-4E76-9669-BB9203CC0244}" type="pres">
      <dgm:prSet presAssocID="{D49C96BE-C150-4B2E-9B28-B8703C069EA7}" presName="textRect" presStyleLbl="revTx" presStyleIdx="0" presStyleCnt="2">
        <dgm:presLayoutVars>
          <dgm:chMax val="1"/>
          <dgm:chPref val="1"/>
        </dgm:presLayoutVars>
      </dgm:prSet>
      <dgm:spPr/>
    </dgm:pt>
    <dgm:pt modelId="{F9D27278-DE60-4C8F-9DA6-2E1C93C607FC}" type="pres">
      <dgm:prSet presAssocID="{560A58F1-F89D-4AE5-AE45-6935F8784395}" presName="sibTrans" presStyleCnt="0"/>
      <dgm:spPr/>
    </dgm:pt>
    <dgm:pt modelId="{A9FDEAE9-75AA-4CD7-8DD4-BDB5FCE8A7DE}" type="pres">
      <dgm:prSet presAssocID="{58E7D2ED-5E9D-4029-9830-D2D4228FC07C}" presName="compNode" presStyleCnt="0"/>
      <dgm:spPr/>
    </dgm:pt>
    <dgm:pt modelId="{4AFECB56-EE7B-4DBE-B061-D63050C0D964}" type="pres">
      <dgm:prSet presAssocID="{58E7D2ED-5E9D-4029-9830-D2D4228FC07C}" presName="iconBgRect" presStyleLbl="bgShp" presStyleIdx="1" presStyleCnt="2"/>
      <dgm:spPr/>
    </dgm:pt>
    <dgm:pt modelId="{F1537AAD-D3D8-405B-9BF6-100398DFE755}" type="pres">
      <dgm:prSet presAssocID="{58E7D2ED-5E9D-4029-9830-D2D4228FC07C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ar Graph with Upward Trend"/>
        </a:ext>
      </dgm:extLst>
    </dgm:pt>
    <dgm:pt modelId="{C2702856-D0FE-45B1-B34E-4E7E5F6C9488}" type="pres">
      <dgm:prSet presAssocID="{58E7D2ED-5E9D-4029-9830-D2D4228FC07C}" presName="spaceRect" presStyleCnt="0"/>
      <dgm:spPr/>
    </dgm:pt>
    <dgm:pt modelId="{20A66A2D-7B1E-47CB-9336-CDA02825FA6E}" type="pres">
      <dgm:prSet presAssocID="{58E7D2ED-5E9D-4029-9830-D2D4228FC07C}" presName="textRect" presStyleLbl="revTx" presStyleIdx="1" presStyleCnt="2">
        <dgm:presLayoutVars>
          <dgm:chMax val="1"/>
          <dgm:chPref val="1"/>
        </dgm:presLayoutVars>
      </dgm:prSet>
      <dgm:spPr/>
    </dgm:pt>
  </dgm:ptLst>
  <dgm:cxnLst>
    <dgm:cxn modelId="{36C6252B-92C0-4D93-B65E-6BB44DD095BE}" type="presOf" srcId="{D49C96BE-C150-4B2E-9B28-B8703C069EA7}" destId="{24575D89-2FFB-4E76-9669-BB9203CC0244}" srcOrd="0" destOrd="0" presId="urn:microsoft.com/office/officeart/2018/5/layout/IconCircleLabelList"/>
    <dgm:cxn modelId="{A57BE25D-F1D7-4322-B4C5-85B377C6A0B0}" srcId="{3B560C98-9BCE-4BFC-BD91-FA307B6CE725}" destId="{D49C96BE-C150-4B2E-9B28-B8703C069EA7}" srcOrd="0" destOrd="0" parTransId="{5ADFADAC-9360-422E-949E-6407F9FC2EFD}" sibTransId="{560A58F1-F89D-4AE5-AE45-6935F8784395}"/>
    <dgm:cxn modelId="{D8B93167-228F-425E-9C86-974BFEF18104}" type="presOf" srcId="{58E7D2ED-5E9D-4029-9830-D2D4228FC07C}" destId="{20A66A2D-7B1E-47CB-9336-CDA02825FA6E}" srcOrd="0" destOrd="0" presId="urn:microsoft.com/office/officeart/2018/5/layout/IconCircleLabelList"/>
    <dgm:cxn modelId="{3CB62351-6558-4EC1-ABD8-99DE3DF7DB6D}" srcId="{3B560C98-9BCE-4BFC-BD91-FA307B6CE725}" destId="{58E7D2ED-5E9D-4029-9830-D2D4228FC07C}" srcOrd="1" destOrd="0" parTransId="{DF6AACD4-4B00-4859-9803-19C9060720D8}" sibTransId="{AA0641DA-E618-4E73-9FDF-20812402B67A}"/>
    <dgm:cxn modelId="{2AC6739B-355B-454B-B6E6-2AF7BEB69246}" type="presOf" srcId="{3B560C98-9BCE-4BFC-BD91-FA307B6CE725}" destId="{67701CB2-C043-4CED-8546-1B5D33E07CCF}" srcOrd="0" destOrd="0" presId="urn:microsoft.com/office/officeart/2018/5/layout/IconCircleLabelList"/>
    <dgm:cxn modelId="{62817078-BE4A-42B3-B989-7061545BA00A}" type="presParOf" srcId="{67701CB2-C043-4CED-8546-1B5D33E07CCF}" destId="{64827E5D-8418-4B41-B8F5-D0D9BE80F7D4}" srcOrd="0" destOrd="0" presId="urn:microsoft.com/office/officeart/2018/5/layout/IconCircleLabelList"/>
    <dgm:cxn modelId="{C1ED9B1B-15E1-4A1A-AF7E-65E6DA0377A0}" type="presParOf" srcId="{64827E5D-8418-4B41-B8F5-D0D9BE80F7D4}" destId="{2F5D2D38-16DA-4528-8C3D-2A9D041FB13A}" srcOrd="0" destOrd="0" presId="urn:microsoft.com/office/officeart/2018/5/layout/IconCircleLabelList"/>
    <dgm:cxn modelId="{A604083A-19A1-463D-8977-4925EDDF0535}" type="presParOf" srcId="{64827E5D-8418-4B41-B8F5-D0D9BE80F7D4}" destId="{3F381ECA-C6EF-4BB6-9B4A-51AFB14D30A3}" srcOrd="1" destOrd="0" presId="urn:microsoft.com/office/officeart/2018/5/layout/IconCircleLabelList"/>
    <dgm:cxn modelId="{6718F937-89CE-4CB5-8C39-AF3A8C69D24E}" type="presParOf" srcId="{64827E5D-8418-4B41-B8F5-D0D9BE80F7D4}" destId="{9D73F2B0-9DBB-492E-A1B1-51C4E34A94D7}" srcOrd="2" destOrd="0" presId="urn:microsoft.com/office/officeart/2018/5/layout/IconCircleLabelList"/>
    <dgm:cxn modelId="{C596164C-1C47-4308-992A-E74A34845705}" type="presParOf" srcId="{64827E5D-8418-4B41-B8F5-D0D9BE80F7D4}" destId="{24575D89-2FFB-4E76-9669-BB9203CC0244}" srcOrd="3" destOrd="0" presId="urn:microsoft.com/office/officeart/2018/5/layout/IconCircleLabelList"/>
    <dgm:cxn modelId="{13BCEAD2-0521-4875-B099-6B802EED099F}" type="presParOf" srcId="{67701CB2-C043-4CED-8546-1B5D33E07CCF}" destId="{F9D27278-DE60-4C8F-9DA6-2E1C93C607FC}" srcOrd="1" destOrd="0" presId="urn:microsoft.com/office/officeart/2018/5/layout/IconCircleLabelList"/>
    <dgm:cxn modelId="{DF9BEC2F-EEE4-4171-A21F-DD760962C839}" type="presParOf" srcId="{67701CB2-C043-4CED-8546-1B5D33E07CCF}" destId="{A9FDEAE9-75AA-4CD7-8DD4-BDB5FCE8A7DE}" srcOrd="2" destOrd="0" presId="urn:microsoft.com/office/officeart/2018/5/layout/IconCircleLabelList"/>
    <dgm:cxn modelId="{3D1908C1-F057-4C65-AA82-E7AD82106111}" type="presParOf" srcId="{A9FDEAE9-75AA-4CD7-8DD4-BDB5FCE8A7DE}" destId="{4AFECB56-EE7B-4DBE-B061-D63050C0D964}" srcOrd="0" destOrd="0" presId="urn:microsoft.com/office/officeart/2018/5/layout/IconCircleLabelList"/>
    <dgm:cxn modelId="{FD6F068B-6677-41C2-81D6-300D1CCB8738}" type="presParOf" srcId="{A9FDEAE9-75AA-4CD7-8DD4-BDB5FCE8A7DE}" destId="{F1537AAD-D3D8-405B-9BF6-100398DFE755}" srcOrd="1" destOrd="0" presId="urn:microsoft.com/office/officeart/2018/5/layout/IconCircleLabelList"/>
    <dgm:cxn modelId="{D63463A4-BB18-4ED5-AE38-19CE5EE38F7A}" type="presParOf" srcId="{A9FDEAE9-75AA-4CD7-8DD4-BDB5FCE8A7DE}" destId="{C2702856-D0FE-45B1-B34E-4E7E5F6C9488}" srcOrd="2" destOrd="0" presId="urn:microsoft.com/office/officeart/2018/5/layout/IconCircleLabelList"/>
    <dgm:cxn modelId="{C2F1B2EA-E0B1-41E8-AFB0-49A752035929}" type="presParOf" srcId="{A9FDEAE9-75AA-4CD7-8DD4-BDB5FCE8A7DE}" destId="{20A66A2D-7B1E-47CB-9336-CDA02825FA6E}" srcOrd="3" destOrd="0" presId="urn:microsoft.com/office/officeart/2018/5/layout/IconCircle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7C8B802-CCEF-4325-A788-AC7A24867E69}" type="doc">
      <dgm:prSet loTypeId="urn:microsoft.com/office/officeart/2005/8/layout/default" loCatId="list" qsTypeId="urn:microsoft.com/office/officeart/2005/8/quickstyle/simple3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8E5939AB-AE08-4E63-B64F-CE72A709A913}">
      <dgm:prSet/>
      <dgm:spPr/>
      <dgm:t>
        <a:bodyPr/>
        <a:lstStyle/>
        <a:p>
          <a:r>
            <a:rPr lang="en-US"/>
            <a:t>Automation</a:t>
          </a:r>
        </a:p>
      </dgm:t>
    </dgm:pt>
    <dgm:pt modelId="{B7721026-F672-4AB9-9A08-E51057088D7D}" type="parTrans" cxnId="{7C7C16DB-3677-4314-9A1E-939A65703CDB}">
      <dgm:prSet/>
      <dgm:spPr/>
      <dgm:t>
        <a:bodyPr/>
        <a:lstStyle/>
        <a:p>
          <a:endParaRPr lang="en-US"/>
        </a:p>
      </dgm:t>
    </dgm:pt>
    <dgm:pt modelId="{95D445F8-245D-45DD-A366-7E237756CE00}" type="sibTrans" cxnId="{7C7C16DB-3677-4314-9A1E-939A65703CDB}">
      <dgm:prSet/>
      <dgm:spPr/>
      <dgm:t>
        <a:bodyPr/>
        <a:lstStyle/>
        <a:p>
          <a:endParaRPr lang="en-US"/>
        </a:p>
      </dgm:t>
    </dgm:pt>
    <dgm:pt modelId="{B3B42D5E-C23B-4BC1-85AB-C1C5860D9249}">
      <dgm:prSet/>
      <dgm:spPr/>
      <dgm:t>
        <a:bodyPr/>
        <a:lstStyle/>
        <a:p>
          <a:r>
            <a:rPr lang="en-US"/>
            <a:t>Campus Recruiting Solutions</a:t>
          </a:r>
        </a:p>
      </dgm:t>
    </dgm:pt>
    <dgm:pt modelId="{79617A29-B853-4441-AF70-136CCFA78258}" type="parTrans" cxnId="{0CAA8C5C-DDE8-4C6D-AFE0-54B927A72272}">
      <dgm:prSet/>
      <dgm:spPr/>
      <dgm:t>
        <a:bodyPr/>
        <a:lstStyle/>
        <a:p>
          <a:endParaRPr lang="en-US"/>
        </a:p>
      </dgm:t>
    </dgm:pt>
    <dgm:pt modelId="{07CF9B20-0DB4-4717-907D-66394BDF0872}" type="sibTrans" cxnId="{0CAA8C5C-DDE8-4C6D-AFE0-54B927A72272}">
      <dgm:prSet/>
      <dgm:spPr/>
      <dgm:t>
        <a:bodyPr/>
        <a:lstStyle/>
        <a:p>
          <a:endParaRPr lang="en-US"/>
        </a:p>
      </dgm:t>
    </dgm:pt>
    <dgm:pt modelId="{6B8FEC9B-62BE-4E13-8891-776D3C958D38}">
      <dgm:prSet/>
      <dgm:spPr/>
      <dgm:t>
        <a:bodyPr/>
        <a:lstStyle/>
        <a:p>
          <a:r>
            <a:rPr lang="en-US"/>
            <a:t>Assessments</a:t>
          </a:r>
        </a:p>
      </dgm:t>
    </dgm:pt>
    <dgm:pt modelId="{FB0F77D5-0864-43A0-8539-1E46FCBAD397}" type="parTrans" cxnId="{933034CC-711B-45F5-A8DE-D50D527EDA98}">
      <dgm:prSet/>
      <dgm:spPr/>
      <dgm:t>
        <a:bodyPr/>
        <a:lstStyle/>
        <a:p>
          <a:endParaRPr lang="en-US"/>
        </a:p>
      </dgm:t>
    </dgm:pt>
    <dgm:pt modelId="{64102E43-7751-41C3-B630-B2F25C654ECD}" type="sibTrans" cxnId="{933034CC-711B-45F5-A8DE-D50D527EDA98}">
      <dgm:prSet/>
      <dgm:spPr/>
      <dgm:t>
        <a:bodyPr/>
        <a:lstStyle/>
        <a:p>
          <a:endParaRPr lang="en-US"/>
        </a:p>
      </dgm:t>
    </dgm:pt>
    <dgm:pt modelId="{F2A6AA04-CD7C-484F-8C31-B567422A0E68}">
      <dgm:prSet/>
      <dgm:spPr/>
      <dgm:t>
        <a:bodyPr/>
        <a:lstStyle/>
        <a:p>
          <a:r>
            <a:rPr lang="en-US" dirty="0"/>
            <a:t>Diversity and Inclusion</a:t>
          </a:r>
        </a:p>
      </dgm:t>
    </dgm:pt>
    <dgm:pt modelId="{E9C028FF-622F-420D-93DE-489D39B73162}" type="parTrans" cxnId="{28A41A3A-A60D-42E2-9ABB-DB1940B35363}">
      <dgm:prSet/>
      <dgm:spPr/>
      <dgm:t>
        <a:bodyPr/>
        <a:lstStyle/>
        <a:p>
          <a:endParaRPr lang="en-US"/>
        </a:p>
      </dgm:t>
    </dgm:pt>
    <dgm:pt modelId="{5FDE0C24-468C-4918-ADEF-70684811DBFB}" type="sibTrans" cxnId="{28A41A3A-A60D-42E2-9ABB-DB1940B35363}">
      <dgm:prSet/>
      <dgm:spPr/>
      <dgm:t>
        <a:bodyPr/>
        <a:lstStyle/>
        <a:p>
          <a:endParaRPr lang="en-US"/>
        </a:p>
      </dgm:t>
    </dgm:pt>
    <dgm:pt modelId="{B7A8E8FE-A2EB-4167-8ACB-0559E60E7047}">
      <dgm:prSet/>
      <dgm:spPr/>
      <dgm:t>
        <a:bodyPr/>
        <a:lstStyle/>
        <a:p>
          <a:r>
            <a:rPr lang="en-US" dirty="0"/>
            <a:t>Interview Management</a:t>
          </a:r>
        </a:p>
      </dgm:t>
    </dgm:pt>
    <dgm:pt modelId="{FAB41093-FDA3-4832-80A0-336A58F1BFE3}" type="parTrans" cxnId="{BB9EF466-F5F6-4FBF-84A1-8DD136E406C0}">
      <dgm:prSet/>
      <dgm:spPr/>
    </dgm:pt>
    <dgm:pt modelId="{72D2A5AA-8923-4943-887C-736A2B2A2F4C}" type="sibTrans" cxnId="{BB9EF466-F5F6-4FBF-84A1-8DD136E406C0}">
      <dgm:prSet/>
      <dgm:spPr/>
    </dgm:pt>
    <dgm:pt modelId="{42C8563C-D976-4AF1-8635-6BBD9221274A}" type="pres">
      <dgm:prSet presAssocID="{C7C8B802-CCEF-4325-A788-AC7A24867E69}" presName="diagram" presStyleCnt="0">
        <dgm:presLayoutVars>
          <dgm:dir/>
          <dgm:resizeHandles val="exact"/>
        </dgm:presLayoutVars>
      </dgm:prSet>
      <dgm:spPr/>
    </dgm:pt>
    <dgm:pt modelId="{F664B117-B981-4AAC-9F65-8D1D3B871C42}" type="pres">
      <dgm:prSet presAssocID="{8E5939AB-AE08-4E63-B64F-CE72A709A913}" presName="node" presStyleLbl="node1" presStyleIdx="0" presStyleCnt="5">
        <dgm:presLayoutVars>
          <dgm:bulletEnabled val="1"/>
        </dgm:presLayoutVars>
      </dgm:prSet>
      <dgm:spPr/>
    </dgm:pt>
    <dgm:pt modelId="{7DD65D71-734B-476D-80E0-6A543AD8F38C}" type="pres">
      <dgm:prSet presAssocID="{95D445F8-245D-45DD-A366-7E237756CE00}" presName="sibTrans" presStyleCnt="0"/>
      <dgm:spPr/>
    </dgm:pt>
    <dgm:pt modelId="{4D5AB36F-2235-46B5-87CD-D20A28857CEB}" type="pres">
      <dgm:prSet presAssocID="{B3B42D5E-C23B-4BC1-85AB-C1C5860D9249}" presName="node" presStyleLbl="node1" presStyleIdx="1" presStyleCnt="5">
        <dgm:presLayoutVars>
          <dgm:bulletEnabled val="1"/>
        </dgm:presLayoutVars>
      </dgm:prSet>
      <dgm:spPr/>
    </dgm:pt>
    <dgm:pt modelId="{F88A82EA-653A-4F02-865A-5971DB9BF5EF}" type="pres">
      <dgm:prSet presAssocID="{07CF9B20-0DB4-4717-907D-66394BDF0872}" presName="sibTrans" presStyleCnt="0"/>
      <dgm:spPr/>
    </dgm:pt>
    <dgm:pt modelId="{C87BA230-63A8-41AB-8A1A-817C3EA6EECC}" type="pres">
      <dgm:prSet presAssocID="{6B8FEC9B-62BE-4E13-8891-776D3C958D38}" presName="node" presStyleLbl="node1" presStyleIdx="2" presStyleCnt="5">
        <dgm:presLayoutVars>
          <dgm:bulletEnabled val="1"/>
        </dgm:presLayoutVars>
      </dgm:prSet>
      <dgm:spPr/>
    </dgm:pt>
    <dgm:pt modelId="{3A243538-D518-4000-9AC2-AFFAC3536512}" type="pres">
      <dgm:prSet presAssocID="{64102E43-7751-41C3-B630-B2F25C654ECD}" presName="sibTrans" presStyleCnt="0"/>
      <dgm:spPr/>
    </dgm:pt>
    <dgm:pt modelId="{B7B58464-78A6-497D-8524-2B5BCE1BB9EB}" type="pres">
      <dgm:prSet presAssocID="{B7A8E8FE-A2EB-4167-8ACB-0559E60E7047}" presName="node" presStyleLbl="node1" presStyleIdx="3" presStyleCnt="5">
        <dgm:presLayoutVars>
          <dgm:bulletEnabled val="1"/>
        </dgm:presLayoutVars>
      </dgm:prSet>
      <dgm:spPr/>
    </dgm:pt>
    <dgm:pt modelId="{F8837713-D74E-4A28-AF28-26593F539FAC}" type="pres">
      <dgm:prSet presAssocID="{72D2A5AA-8923-4943-887C-736A2B2A2F4C}" presName="sibTrans" presStyleCnt="0"/>
      <dgm:spPr/>
    </dgm:pt>
    <dgm:pt modelId="{64633569-9719-467A-AFE9-75FDF56F45A9}" type="pres">
      <dgm:prSet presAssocID="{F2A6AA04-CD7C-484F-8C31-B567422A0E68}" presName="node" presStyleLbl="node1" presStyleIdx="4" presStyleCnt="5">
        <dgm:presLayoutVars>
          <dgm:bulletEnabled val="1"/>
        </dgm:presLayoutVars>
      </dgm:prSet>
      <dgm:spPr/>
    </dgm:pt>
  </dgm:ptLst>
  <dgm:cxnLst>
    <dgm:cxn modelId="{75B23037-2099-4E09-B9BB-BBAB51E72EC4}" type="presOf" srcId="{6B8FEC9B-62BE-4E13-8891-776D3C958D38}" destId="{C87BA230-63A8-41AB-8A1A-817C3EA6EECC}" srcOrd="0" destOrd="0" presId="urn:microsoft.com/office/officeart/2005/8/layout/default"/>
    <dgm:cxn modelId="{28A41A3A-A60D-42E2-9ABB-DB1940B35363}" srcId="{C7C8B802-CCEF-4325-A788-AC7A24867E69}" destId="{F2A6AA04-CD7C-484F-8C31-B567422A0E68}" srcOrd="4" destOrd="0" parTransId="{E9C028FF-622F-420D-93DE-489D39B73162}" sibTransId="{5FDE0C24-468C-4918-ADEF-70684811DBFB}"/>
    <dgm:cxn modelId="{0CAA8C5C-DDE8-4C6D-AFE0-54B927A72272}" srcId="{C7C8B802-CCEF-4325-A788-AC7A24867E69}" destId="{B3B42D5E-C23B-4BC1-85AB-C1C5860D9249}" srcOrd="1" destOrd="0" parTransId="{79617A29-B853-4441-AF70-136CCFA78258}" sibTransId="{07CF9B20-0DB4-4717-907D-66394BDF0872}"/>
    <dgm:cxn modelId="{0B4EE35D-2CAB-48A1-9F3B-229BBE2D2C04}" type="presOf" srcId="{C7C8B802-CCEF-4325-A788-AC7A24867E69}" destId="{42C8563C-D976-4AF1-8635-6BBD9221274A}" srcOrd="0" destOrd="0" presId="urn:microsoft.com/office/officeart/2005/8/layout/default"/>
    <dgm:cxn modelId="{BB9EF466-F5F6-4FBF-84A1-8DD136E406C0}" srcId="{C7C8B802-CCEF-4325-A788-AC7A24867E69}" destId="{B7A8E8FE-A2EB-4167-8ACB-0559E60E7047}" srcOrd="3" destOrd="0" parTransId="{FAB41093-FDA3-4832-80A0-336A58F1BFE3}" sibTransId="{72D2A5AA-8923-4943-887C-736A2B2A2F4C}"/>
    <dgm:cxn modelId="{6DB9296A-0641-4C75-9528-3263DD7C0C15}" type="presOf" srcId="{F2A6AA04-CD7C-484F-8C31-B567422A0E68}" destId="{64633569-9719-467A-AFE9-75FDF56F45A9}" srcOrd="0" destOrd="0" presId="urn:microsoft.com/office/officeart/2005/8/layout/default"/>
    <dgm:cxn modelId="{A6E6C24F-93DA-46ED-A5A7-6D0FD6F7F996}" type="presOf" srcId="{B7A8E8FE-A2EB-4167-8ACB-0559E60E7047}" destId="{B7B58464-78A6-497D-8524-2B5BCE1BB9EB}" srcOrd="0" destOrd="0" presId="urn:microsoft.com/office/officeart/2005/8/layout/default"/>
    <dgm:cxn modelId="{9FFF6451-B5AE-4544-BD16-79ACE0A3ADE9}" type="presOf" srcId="{8E5939AB-AE08-4E63-B64F-CE72A709A913}" destId="{F664B117-B981-4AAC-9F65-8D1D3B871C42}" srcOrd="0" destOrd="0" presId="urn:microsoft.com/office/officeart/2005/8/layout/default"/>
    <dgm:cxn modelId="{EFBDC0B0-BBEF-482A-A545-8AA6AB77366B}" type="presOf" srcId="{B3B42D5E-C23B-4BC1-85AB-C1C5860D9249}" destId="{4D5AB36F-2235-46B5-87CD-D20A28857CEB}" srcOrd="0" destOrd="0" presId="urn:microsoft.com/office/officeart/2005/8/layout/default"/>
    <dgm:cxn modelId="{933034CC-711B-45F5-A8DE-D50D527EDA98}" srcId="{C7C8B802-CCEF-4325-A788-AC7A24867E69}" destId="{6B8FEC9B-62BE-4E13-8891-776D3C958D38}" srcOrd="2" destOrd="0" parTransId="{FB0F77D5-0864-43A0-8539-1E46FCBAD397}" sibTransId="{64102E43-7751-41C3-B630-B2F25C654ECD}"/>
    <dgm:cxn modelId="{7C7C16DB-3677-4314-9A1E-939A65703CDB}" srcId="{C7C8B802-CCEF-4325-A788-AC7A24867E69}" destId="{8E5939AB-AE08-4E63-B64F-CE72A709A913}" srcOrd="0" destOrd="0" parTransId="{B7721026-F672-4AB9-9A08-E51057088D7D}" sibTransId="{95D445F8-245D-45DD-A366-7E237756CE00}"/>
    <dgm:cxn modelId="{FB377F1E-13BD-4A27-9792-0133912E3CDC}" type="presParOf" srcId="{42C8563C-D976-4AF1-8635-6BBD9221274A}" destId="{F664B117-B981-4AAC-9F65-8D1D3B871C42}" srcOrd="0" destOrd="0" presId="urn:microsoft.com/office/officeart/2005/8/layout/default"/>
    <dgm:cxn modelId="{A987919F-1A30-4095-8373-852C795B5957}" type="presParOf" srcId="{42C8563C-D976-4AF1-8635-6BBD9221274A}" destId="{7DD65D71-734B-476D-80E0-6A543AD8F38C}" srcOrd="1" destOrd="0" presId="urn:microsoft.com/office/officeart/2005/8/layout/default"/>
    <dgm:cxn modelId="{B994D5CE-60D6-474F-BBA7-771C9A6B79F9}" type="presParOf" srcId="{42C8563C-D976-4AF1-8635-6BBD9221274A}" destId="{4D5AB36F-2235-46B5-87CD-D20A28857CEB}" srcOrd="2" destOrd="0" presId="urn:microsoft.com/office/officeart/2005/8/layout/default"/>
    <dgm:cxn modelId="{D2C439AC-744C-4869-81FC-F87124E0C45A}" type="presParOf" srcId="{42C8563C-D976-4AF1-8635-6BBD9221274A}" destId="{F88A82EA-653A-4F02-865A-5971DB9BF5EF}" srcOrd="3" destOrd="0" presId="urn:microsoft.com/office/officeart/2005/8/layout/default"/>
    <dgm:cxn modelId="{603EC5D6-81DC-412E-A36F-584001109E3E}" type="presParOf" srcId="{42C8563C-D976-4AF1-8635-6BBD9221274A}" destId="{C87BA230-63A8-41AB-8A1A-817C3EA6EECC}" srcOrd="4" destOrd="0" presId="urn:microsoft.com/office/officeart/2005/8/layout/default"/>
    <dgm:cxn modelId="{254DA3A1-CDBD-4EB3-9786-0D646F979A01}" type="presParOf" srcId="{42C8563C-D976-4AF1-8635-6BBD9221274A}" destId="{3A243538-D518-4000-9AC2-AFFAC3536512}" srcOrd="5" destOrd="0" presId="urn:microsoft.com/office/officeart/2005/8/layout/default"/>
    <dgm:cxn modelId="{F24A9699-F8BC-436F-B500-E1941A3E7492}" type="presParOf" srcId="{42C8563C-D976-4AF1-8635-6BBD9221274A}" destId="{B7B58464-78A6-497D-8524-2B5BCE1BB9EB}" srcOrd="6" destOrd="0" presId="urn:microsoft.com/office/officeart/2005/8/layout/default"/>
    <dgm:cxn modelId="{7BBFFF22-F68F-459B-BA47-4AFD9A05B470}" type="presParOf" srcId="{42C8563C-D976-4AF1-8635-6BBD9221274A}" destId="{F8837713-D74E-4A28-AF28-26593F539FAC}" srcOrd="7" destOrd="0" presId="urn:microsoft.com/office/officeart/2005/8/layout/default"/>
    <dgm:cxn modelId="{697F7C2E-4DEF-4142-AAF4-BC7BD35BA08E}" type="presParOf" srcId="{42C8563C-D976-4AF1-8635-6BBD9221274A}" destId="{64633569-9719-467A-AFE9-75FDF56F45A9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EA2A91E-D944-44BA-B921-752860B5850C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icontext_accent6_2" csCatId="accent6" phldr="1"/>
      <dgm:spPr/>
      <dgm:t>
        <a:bodyPr/>
        <a:lstStyle/>
        <a:p>
          <a:endParaRPr lang="en-US"/>
        </a:p>
      </dgm:t>
    </dgm:pt>
    <dgm:pt modelId="{D8600F92-4C9C-498B-867E-0ED4AA339B9B}">
      <dgm:prSet/>
      <dgm:spPr/>
      <dgm:t>
        <a:bodyPr/>
        <a:lstStyle/>
        <a:p>
          <a:r>
            <a:rPr lang="en-US" dirty="0"/>
            <a:t>Only </a:t>
          </a:r>
          <a:r>
            <a:rPr lang="en-US" b="1" dirty="0"/>
            <a:t>63% </a:t>
          </a:r>
          <a:r>
            <a:rPr lang="en-US" dirty="0"/>
            <a:t>of companies are investing or planning to invest in recruitment marketing compared to </a:t>
          </a:r>
          <a:r>
            <a:rPr lang="en-US" b="1" dirty="0"/>
            <a:t>76% </a:t>
          </a:r>
          <a:r>
            <a:rPr lang="en-US" dirty="0"/>
            <a:t>in 2019.</a:t>
          </a:r>
        </a:p>
      </dgm:t>
    </dgm:pt>
    <dgm:pt modelId="{0B1B5B39-CC4F-430D-AB39-6C16D780C517}" type="parTrans" cxnId="{7634C472-05E4-4927-99E1-60DDF7CBA7B4}">
      <dgm:prSet/>
      <dgm:spPr/>
      <dgm:t>
        <a:bodyPr/>
        <a:lstStyle/>
        <a:p>
          <a:endParaRPr lang="en-US"/>
        </a:p>
      </dgm:t>
    </dgm:pt>
    <dgm:pt modelId="{FCBA021F-C3A0-44E6-8047-95C1F85638DD}" type="sibTrans" cxnId="{7634C472-05E4-4927-99E1-60DDF7CBA7B4}">
      <dgm:prSet/>
      <dgm:spPr/>
      <dgm:t>
        <a:bodyPr/>
        <a:lstStyle/>
        <a:p>
          <a:endParaRPr lang="en-US"/>
        </a:p>
      </dgm:t>
    </dgm:pt>
    <dgm:pt modelId="{0AA31D25-6214-4384-97DC-C2FDF4642591}">
      <dgm:prSet/>
      <dgm:spPr/>
      <dgm:t>
        <a:bodyPr/>
        <a:lstStyle/>
        <a:p>
          <a:r>
            <a:rPr lang="en-US" dirty="0"/>
            <a:t>Only </a:t>
          </a:r>
          <a:r>
            <a:rPr lang="en-US" b="1" dirty="0"/>
            <a:t>13% </a:t>
          </a:r>
          <a:r>
            <a:rPr lang="en-US" dirty="0"/>
            <a:t>of companies are adopting these solutions across all recruitment teams.</a:t>
          </a:r>
        </a:p>
      </dgm:t>
    </dgm:pt>
    <dgm:pt modelId="{CC9BBA95-C5F4-4313-A605-F1252DB7AD26}" type="parTrans" cxnId="{20A97938-B6F9-48ED-B8FF-2AE9C4DBE018}">
      <dgm:prSet/>
      <dgm:spPr/>
      <dgm:t>
        <a:bodyPr/>
        <a:lstStyle/>
        <a:p>
          <a:endParaRPr lang="en-US"/>
        </a:p>
      </dgm:t>
    </dgm:pt>
    <dgm:pt modelId="{9C7F453F-F4E8-45DD-B453-8E92AEF4BCA0}" type="sibTrans" cxnId="{20A97938-B6F9-48ED-B8FF-2AE9C4DBE018}">
      <dgm:prSet/>
      <dgm:spPr/>
      <dgm:t>
        <a:bodyPr/>
        <a:lstStyle/>
        <a:p>
          <a:endParaRPr lang="en-US"/>
        </a:p>
      </dgm:t>
    </dgm:pt>
    <dgm:pt modelId="{1A08CF69-38AA-4709-A771-DFFB9CE02368}">
      <dgm:prSet/>
      <dgm:spPr/>
      <dgm:t>
        <a:bodyPr/>
        <a:lstStyle/>
        <a:p>
          <a:r>
            <a:rPr lang="en-US" b="1" dirty="0"/>
            <a:t>1 in 2 </a:t>
          </a:r>
          <a:r>
            <a:rPr lang="en-US" dirty="0"/>
            <a:t>companies believe that the recruitment marketing platform should come from a stand-alone provider.</a:t>
          </a:r>
        </a:p>
      </dgm:t>
    </dgm:pt>
    <dgm:pt modelId="{65530557-15BE-4013-B676-F1F300F0F35A}" type="parTrans" cxnId="{8BE47CFD-21A0-4022-BB42-952DE9C82360}">
      <dgm:prSet/>
      <dgm:spPr/>
      <dgm:t>
        <a:bodyPr/>
        <a:lstStyle/>
        <a:p>
          <a:endParaRPr lang="en-US"/>
        </a:p>
      </dgm:t>
    </dgm:pt>
    <dgm:pt modelId="{7B87EFCA-5994-42C4-8469-383EDB4F7293}" type="sibTrans" cxnId="{8BE47CFD-21A0-4022-BB42-952DE9C82360}">
      <dgm:prSet/>
      <dgm:spPr/>
      <dgm:t>
        <a:bodyPr/>
        <a:lstStyle/>
        <a:p>
          <a:endParaRPr lang="en-US"/>
        </a:p>
      </dgm:t>
    </dgm:pt>
    <dgm:pt modelId="{C847BD3E-3C6E-48A2-84C9-8E3BC24D21BB}" type="pres">
      <dgm:prSet presAssocID="{3EA2A91E-D944-44BA-B921-752860B5850C}" presName="root" presStyleCnt="0">
        <dgm:presLayoutVars>
          <dgm:dir/>
          <dgm:resizeHandles val="exact"/>
        </dgm:presLayoutVars>
      </dgm:prSet>
      <dgm:spPr/>
    </dgm:pt>
    <dgm:pt modelId="{622F6AC1-9C98-4912-96CC-6CCE55C55C7D}" type="pres">
      <dgm:prSet presAssocID="{D8600F92-4C9C-498B-867E-0ED4AA339B9B}" presName="compNode" presStyleCnt="0"/>
      <dgm:spPr/>
    </dgm:pt>
    <dgm:pt modelId="{DD684F59-E357-48E1-AABB-0908ADF0A1B3}" type="pres">
      <dgm:prSet presAssocID="{D8600F92-4C9C-498B-867E-0ED4AA339B9B}" presName="bgRect" presStyleLbl="bgShp" presStyleIdx="0" presStyleCnt="3"/>
      <dgm:spPr/>
    </dgm:pt>
    <dgm:pt modelId="{58BAF6D5-62A1-49F9-B80D-326BAAD30C11}" type="pres">
      <dgm:prSet presAssocID="{D8600F92-4C9C-498B-867E-0ED4AA339B9B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ar Graph with Downward Trend"/>
        </a:ext>
      </dgm:extLst>
    </dgm:pt>
    <dgm:pt modelId="{6DF15B13-57F4-4D13-B7CA-37D749F78825}" type="pres">
      <dgm:prSet presAssocID="{D8600F92-4C9C-498B-867E-0ED4AA339B9B}" presName="spaceRect" presStyleCnt="0"/>
      <dgm:spPr/>
    </dgm:pt>
    <dgm:pt modelId="{F8F04BF2-32DC-4320-84A9-D685DB2E8235}" type="pres">
      <dgm:prSet presAssocID="{D8600F92-4C9C-498B-867E-0ED4AA339B9B}" presName="parTx" presStyleLbl="revTx" presStyleIdx="0" presStyleCnt="3">
        <dgm:presLayoutVars>
          <dgm:chMax val="0"/>
          <dgm:chPref val="0"/>
        </dgm:presLayoutVars>
      </dgm:prSet>
      <dgm:spPr/>
    </dgm:pt>
    <dgm:pt modelId="{EAE6FB34-DCD5-4479-BEE8-5DF0E71AFC88}" type="pres">
      <dgm:prSet presAssocID="{FCBA021F-C3A0-44E6-8047-95C1F85638DD}" presName="sibTrans" presStyleCnt="0"/>
      <dgm:spPr/>
    </dgm:pt>
    <dgm:pt modelId="{0AF3AF58-330D-4224-B78B-35F7485AEF6B}" type="pres">
      <dgm:prSet presAssocID="{0AA31D25-6214-4384-97DC-C2FDF4642591}" presName="compNode" presStyleCnt="0"/>
      <dgm:spPr/>
    </dgm:pt>
    <dgm:pt modelId="{38D18B8E-AF23-450D-B92A-4070C2D991E1}" type="pres">
      <dgm:prSet presAssocID="{0AA31D25-6214-4384-97DC-C2FDF4642591}" presName="bgRect" presStyleLbl="bgShp" presStyleIdx="1" presStyleCnt="3"/>
      <dgm:spPr/>
    </dgm:pt>
    <dgm:pt modelId="{EF2F7009-5106-4A79-A5DB-E0CB2D7F637A}" type="pres">
      <dgm:prSet presAssocID="{0AA31D25-6214-4384-97DC-C2FDF4642591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Users"/>
        </a:ext>
      </dgm:extLst>
    </dgm:pt>
    <dgm:pt modelId="{A5587FFC-04E0-41B3-9A9A-D9B1400F6397}" type="pres">
      <dgm:prSet presAssocID="{0AA31D25-6214-4384-97DC-C2FDF4642591}" presName="spaceRect" presStyleCnt="0"/>
      <dgm:spPr/>
    </dgm:pt>
    <dgm:pt modelId="{BEE36B8F-04A6-477A-871C-8771E1851BF3}" type="pres">
      <dgm:prSet presAssocID="{0AA31D25-6214-4384-97DC-C2FDF4642591}" presName="parTx" presStyleLbl="revTx" presStyleIdx="1" presStyleCnt="3">
        <dgm:presLayoutVars>
          <dgm:chMax val="0"/>
          <dgm:chPref val="0"/>
        </dgm:presLayoutVars>
      </dgm:prSet>
      <dgm:spPr/>
    </dgm:pt>
    <dgm:pt modelId="{227D703F-8634-4FF0-B66A-44F0565AA580}" type="pres">
      <dgm:prSet presAssocID="{9C7F453F-F4E8-45DD-B453-8E92AEF4BCA0}" presName="sibTrans" presStyleCnt="0"/>
      <dgm:spPr/>
    </dgm:pt>
    <dgm:pt modelId="{D5D740BC-61E7-4AFD-A8A4-15FF4AFD60B6}" type="pres">
      <dgm:prSet presAssocID="{1A08CF69-38AA-4709-A771-DFFB9CE02368}" presName="compNode" presStyleCnt="0"/>
      <dgm:spPr/>
    </dgm:pt>
    <dgm:pt modelId="{F576A7A3-C601-4139-A0D6-817D30605902}" type="pres">
      <dgm:prSet presAssocID="{1A08CF69-38AA-4709-A771-DFFB9CE02368}" presName="bgRect" presStyleLbl="bgShp" presStyleIdx="2" presStyleCnt="3"/>
      <dgm:spPr/>
    </dgm:pt>
    <dgm:pt modelId="{5004F58B-543E-4296-8AB2-200A5A93B39E}" type="pres">
      <dgm:prSet presAssocID="{1A08CF69-38AA-4709-A771-DFFB9CE02368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Target Audience"/>
        </a:ext>
      </dgm:extLst>
    </dgm:pt>
    <dgm:pt modelId="{08B5B8F4-976C-46D6-8947-798BD20069B3}" type="pres">
      <dgm:prSet presAssocID="{1A08CF69-38AA-4709-A771-DFFB9CE02368}" presName="spaceRect" presStyleCnt="0"/>
      <dgm:spPr/>
    </dgm:pt>
    <dgm:pt modelId="{AD33F6D8-B9DD-49BC-9233-E26FD4866774}" type="pres">
      <dgm:prSet presAssocID="{1A08CF69-38AA-4709-A771-DFFB9CE02368}" presName="parTx" presStyleLbl="revTx" presStyleIdx="2" presStyleCnt="3">
        <dgm:presLayoutVars>
          <dgm:chMax val="0"/>
          <dgm:chPref val="0"/>
        </dgm:presLayoutVars>
      </dgm:prSet>
      <dgm:spPr/>
    </dgm:pt>
  </dgm:ptLst>
  <dgm:cxnLst>
    <dgm:cxn modelId="{92E53F20-C4FF-4A2B-98AE-B381F7BC2124}" type="presOf" srcId="{1A08CF69-38AA-4709-A771-DFFB9CE02368}" destId="{AD33F6D8-B9DD-49BC-9233-E26FD4866774}" srcOrd="0" destOrd="0" presId="urn:microsoft.com/office/officeart/2018/2/layout/IconVerticalSolidList"/>
    <dgm:cxn modelId="{B8540C2D-672B-4C67-AF2A-65693199109C}" type="presOf" srcId="{D8600F92-4C9C-498B-867E-0ED4AA339B9B}" destId="{F8F04BF2-32DC-4320-84A9-D685DB2E8235}" srcOrd="0" destOrd="0" presId="urn:microsoft.com/office/officeart/2018/2/layout/IconVerticalSolidList"/>
    <dgm:cxn modelId="{20A97938-B6F9-48ED-B8FF-2AE9C4DBE018}" srcId="{3EA2A91E-D944-44BA-B921-752860B5850C}" destId="{0AA31D25-6214-4384-97DC-C2FDF4642591}" srcOrd="1" destOrd="0" parTransId="{CC9BBA95-C5F4-4313-A605-F1252DB7AD26}" sibTransId="{9C7F453F-F4E8-45DD-B453-8E92AEF4BCA0}"/>
    <dgm:cxn modelId="{CF9F554B-F91D-43EE-9D62-242895A9347F}" type="presOf" srcId="{0AA31D25-6214-4384-97DC-C2FDF4642591}" destId="{BEE36B8F-04A6-477A-871C-8771E1851BF3}" srcOrd="0" destOrd="0" presId="urn:microsoft.com/office/officeart/2018/2/layout/IconVerticalSolidList"/>
    <dgm:cxn modelId="{7634C472-05E4-4927-99E1-60DDF7CBA7B4}" srcId="{3EA2A91E-D944-44BA-B921-752860B5850C}" destId="{D8600F92-4C9C-498B-867E-0ED4AA339B9B}" srcOrd="0" destOrd="0" parTransId="{0B1B5B39-CC4F-430D-AB39-6C16D780C517}" sibTransId="{FCBA021F-C3A0-44E6-8047-95C1F85638DD}"/>
    <dgm:cxn modelId="{8368BCDF-FD8F-47AB-A86E-1A8C759FB472}" type="presOf" srcId="{3EA2A91E-D944-44BA-B921-752860B5850C}" destId="{C847BD3E-3C6E-48A2-84C9-8E3BC24D21BB}" srcOrd="0" destOrd="0" presId="urn:microsoft.com/office/officeart/2018/2/layout/IconVerticalSolidList"/>
    <dgm:cxn modelId="{8BE47CFD-21A0-4022-BB42-952DE9C82360}" srcId="{3EA2A91E-D944-44BA-B921-752860B5850C}" destId="{1A08CF69-38AA-4709-A771-DFFB9CE02368}" srcOrd="2" destOrd="0" parTransId="{65530557-15BE-4013-B676-F1F300F0F35A}" sibTransId="{7B87EFCA-5994-42C4-8469-383EDB4F7293}"/>
    <dgm:cxn modelId="{DBA4E9C4-C897-4DA3-920A-57E23048D102}" type="presParOf" srcId="{C847BD3E-3C6E-48A2-84C9-8E3BC24D21BB}" destId="{622F6AC1-9C98-4912-96CC-6CCE55C55C7D}" srcOrd="0" destOrd="0" presId="urn:microsoft.com/office/officeart/2018/2/layout/IconVerticalSolidList"/>
    <dgm:cxn modelId="{1FEB995C-DD57-498A-A7B4-55539B823D98}" type="presParOf" srcId="{622F6AC1-9C98-4912-96CC-6CCE55C55C7D}" destId="{DD684F59-E357-48E1-AABB-0908ADF0A1B3}" srcOrd="0" destOrd="0" presId="urn:microsoft.com/office/officeart/2018/2/layout/IconVerticalSolidList"/>
    <dgm:cxn modelId="{B13E76EE-0B3B-4EF1-80D3-AABAC0DB13B9}" type="presParOf" srcId="{622F6AC1-9C98-4912-96CC-6CCE55C55C7D}" destId="{58BAF6D5-62A1-49F9-B80D-326BAAD30C11}" srcOrd="1" destOrd="0" presId="urn:microsoft.com/office/officeart/2018/2/layout/IconVerticalSolidList"/>
    <dgm:cxn modelId="{C054C1EF-1EA8-479E-A88D-A38576580C8C}" type="presParOf" srcId="{622F6AC1-9C98-4912-96CC-6CCE55C55C7D}" destId="{6DF15B13-57F4-4D13-B7CA-37D749F78825}" srcOrd="2" destOrd="0" presId="urn:microsoft.com/office/officeart/2018/2/layout/IconVerticalSolidList"/>
    <dgm:cxn modelId="{CE14FAB6-E76D-4A2B-A607-A168179DFE3D}" type="presParOf" srcId="{622F6AC1-9C98-4912-96CC-6CCE55C55C7D}" destId="{F8F04BF2-32DC-4320-84A9-D685DB2E8235}" srcOrd="3" destOrd="0" presId="urn:microsoft.com/office/officeart/2018/2/layout/IconVerticalSolidList"/>
    <dgm:cxn modelId="{D3CA7919-96F6-4F4C-9473-B0121A1D5152}" type="presParOf" srcId="{C847BD3E-3C6E-48A2-84C9-8E3BC24D21BB}" destId="{EAE6FB34-DCD5-4479-BEE8-5DF0E71AFC88}" srcOrd="1" destOrd="0" presId="urn:microsoft.com/office/officeart/2018/2/layout/IconVerticalSolidList"/>
    <dgm:cxn modelId="{21AD9736-BC26-4178-9317-6E9A39078536}" type="presParOf" srcId="{C847BD3E-3C6E-48A2-84C9-8E3BC24D21BB}" destId="{0AF3AF58-330D-4224-B78B-35F7485AEF6B}" srcOrd="2" destOrd="0" presId="urn:microsoft.com/office/officeart/2018/2/layout/IconVerticalSolidList"/>
    <dgm:cxn modelId="{CDBFA13B-14C2-46CA-9411-2B2102763784}" type="presParOf" srcId="{0AF3AF58-330D-4224-B78B-35F7485AEF6B}" destId="{38D18B8E-AF23-450D-B92A-4070C2D991E1}" srcOrd="0" destOrd="0" presId="urn:microsoft.com/office/officeart/2018/2/layout/IconVerticalSolidList"/>
    <dgm:cxn modelId="{02155846-DAC8-461B-B16D-B8BCC321AC9D}" type="presParOf" srcId="{0AF3AF58-330D-4224-B78B-35F7485AEF6B}" destId="{EF2F7009-5106-4A79-A5DB-E0CB2D7F637A}" srcOrd="1" destOrd="0" presId="urn:microsoft.com/office/officeart/2018/2/layout/IconVerticalSolidList"/>
    <dgm:cxn modelId="{F39BEC47-7C35-429F-AADD-044A61706ACF}" type="presParOf" srcId="{0AF3AF58-330D-4224-B78B-35F7485AEF6B}" destId="{A5587FFC-04E0-41B3-9A9A-D9B1400F6397}" srcOrd="2" destOrd="0" presId="urn:microsoft.com/office/officeart/2018/2/layout/IconVerticalSolidList"/>
    <dgm:cxn modelId="{14F48399-75C5-40DC-B14F-247489FF398B}" type="presParOf" srcId="{0AF3AF58-330D-4224-B78B-35F7485AEF6B}" destId="{BEE36B8F-04A6-477A-871C-8771E1851BF3}" srcOrd="3" destOrd="0" presId="urn:microsoft.com/office/officeart/2018/2/layout/IconVerticalSolidList"/>
    <dgm:cxn modelId="{4A56E6CC-3C1D-4A3F-B0FF-D26DB51F9E5A}" type="presParOf" srcId="{C847BD3E-3C6E-48A2-84C9-8E3BC24D21BB}" destId="{227D703F-8634-4FF0-B66A-44F0565AA580}" srcOrd="3" destOrd="0" presId="urn:microsoft.com/office/officeart/2018/2/layout/IconVerticalSolidList"/>
    <dgm:cxn modelId="{E1A8E1FA-49DC-4C41-8565-4454B20B61D3}" type="presParOf" srcId="{C847BD3E-3C6E-48A2-84C9-8E3BC24D21BB}" destId="{D5D740BC-61E7-4AFD-A8A4-15FF4AFD60B6}" srcOrd="4" destOrd="0" presId="urn:microsoft.com/office/officeart/2018/2/layout/IconVerticalSolidList"/>
    <dgm:cxn modelId="{83E6442A-FF53-4169-B85B-B6D24EF51EB6}" type="presParOf" srcId="{D5D740BC-61E7-4AFD-A8A4-15FF4AFD60B6}" destId="{F576A7A3-C601-4139-A0D6-817D30605902}" srcOrd="0" destOrd="0" presId="urn:microsoft.com/office/officeart/2018/2/layout/IconVerticalSolidList"/>
    <dgm:cxn modelId="{1696A531-F59C-4C54-B91C-F9942C846A27}" type="presParOf" srcId="{D5D740BC-61E7-4AFD-A8A4-15FF4AFD60B6}" destId="{5004F58B-543E-4296-8AB2-200A5A93B39E}" srcOrd="1" destOrd="0" presId="urn:microsoft.com/office/officeart/2018/2/layout/IconVerticalSolidList"/>
    <dgm:cxn modelId="{480059D5-03FE-40D8-B116-85835E1BC31F}" type="presParOf" srcId="{D5D740BC-61E7-4AFD-A8A4-15FF4AFD60B6}" destId="{08B5B8F4-976C-46D6-8947-798BD20069B3}" srcOrd="2" destOrd="0" presId="urn:microsoft.com/office/officeart/2018/2/layout/IconVerticalSolidList"/>
    <dgm:cxn modelId="{43AA9743-6BDA-4728-8BEF-F8DF1E3391DC}" type="presParOf" srcId="{D5D740BC-61E7-4AFD-A8A4-15FF4AFD60B6}" destId="{AD33F6D8-B9DD-49BC-9233-E26FD4866774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F5D2D38-16DA-4528-8C3D-2A9D041FB13A}">
      <dsp:nvSpPr>
        <dsp:cNvPr id="0" name=""/>
        <dsp:cNvSpPr/>
      </dsp:nvSpPr>
      <dsp:spPr>
        <a:xfrm>
          <a:off x="1497684" y="17722"/>
          <a:ext cx="1681312" cy="1681312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F381ECA-C6EF-4BB6-9B4A-51AFB14D30A3}">
      <dsp:nvSpPr>
        <dsp:cNvPr id="0" name=""/>
        <dsp:cNvSpPr/>
      </dsp:nvSpPr>
      <dsp:spPr>
        <a:xfrm>
          <a:off x="1855996" y="376034"/>
          <a:ext cx="964687" cy="964687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5875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4575D89-2FFB-4E76-9669-BB9203CC0244}">
      <dsp:nvSpPr>
        <dsp:cNvPr id="0" name=""/>
        <dsp:cNvSpPr/>
      </dsp:nvSpPr>
      <dsp:spPr>
        <a:xfrm>
          <a:off x="960215" y="2222722"/>
          <a:ext cx="2756250" cy="112429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2800" b="1" kern="1200" dirty="0"/>
            <a:t>1 in 3 </a:t>
          </a:r>
        </a:p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400" kern="1200" dirty="0"/>
            <a:t>companies use more than 10 different recruitment solutions</a:t>
          </a:r>
        </a:p>
      </dsp:txBody>
      <dsp:txXfrm>
        <a:off x="960215" y="2222722"/>
        <a:ext cx="2756250" cy="1124296"/>
      </dsp:txXfrm>
    </dsp:sp>
    <dsp:sp modelId="{4AFECB56-EE7B-4DBE-B061-D63050C0D964}">
      <dsp:nvSpPr>
        <dsp:cNvPr id="0" name=""/>
        <dsp:cNvSpPr/>
      </dsp:nvSpPr>
      <dsp:spPr>
        <a:xfrm>
          <a:off x="4736278" y="17722"/>
          <a:ext cx="1681312" cy="1681312"/>
        </a:xfrm>
        <a:prstGeom prst="ellipse">
          <a:avLst/>
        </a:prstGeom>
        <a:solidFill>
          <a:schemeClr val="accent2">
            <a:hueOff val="11635552"/>
            <a:satOff val="-32250"/>
            <a:lumOff val="14707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1537AAD-D3D8-405B-9BF6-100398DFE755}">
      <dsp:nvSpPr>
        <dsp:cNvPr id="0" name=""/>
        <dsp:cNvSpPr/>
      </dsp:nvSpPr>
      <dsp:spPr>
        <a:xfrm>
          <a:off x="5094590" y="376034"/>
          <a:ext cx="964687" cy="964687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5875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0A66A2D-7B1E-47CB-9336-CDA02825FA6E}">
      <dsp:nvSpPr>
        <dsp:cNvPr id="0" name=""/>
        <dsp:cNvSpPr/>
      </dsp:nvSpPr>
      <dsp:spPr>
        <a:xfrm>
          <a:off x="4198809" y="2222722"/>
          <a:ext cx="2756250" cy="112429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2400" b="1" kern="1200" dirty="0"/>
            <a:t>1 in 2 </a:t>
          </a: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500" kern="1200" dirty="0"/>
            <a:t>Companies don’t measure the ROI of those investments</a:t>
          </a:r>
        </a:p>
      </dsp:txBody>
      <dsp:txXfrm>
        <a:off x="4198809" y="2222722"/>
        <a:ext cx="2756250" cy="112429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664B117-B981-4AAC-9F65-8D1D3B871C42}">
      <dsp:nvSpPr>
        <dsp:cNvPr id="0" name=""/>
        <dsp:cNvSpPr/>
      </dsp:nvSpPr>
      <dsp:spPr>
        <a:xfrm>
          <a:off x="0" y="74580"/>
          <a:ext cx="2473523" cy="1484114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80000"/>
                <a:lumMod val="105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/>
            <a:t>Automation</a:t>
          </a:r>
        </a:p>
      </dsp:txBody>
      <dsp:txXfrm>
        <a:off x="0" y="74580"/>
        <a:ext cx="2473523" cy="1484114"/>
      </dsp:txXfrm>
    </dsp:sp>
    <dsp:sp modelId="{4D5AB36F-2235-46B5-87CD-D20A28857CEB}">
      <dsp:nvSpPr>
        <dsp:cNvPr id="0" name=""/>
        <dsp:cNvSpPr/>
      </dsp:nvSpPr>
      <dsp:spPr>
        <a:xfrm>
          <a:off x="2720875" y="74580"/>
          <a:ext cx="2473523" cy="1484114"/>
        </a:xfrm>
        <a:prstGeom prst="rect">
          <a:avLst/>
        </a:prstGeom>
        <a:gradFill rotWithShape="0">
          <a:gsLst>
            <a:gs pos="0">
              <a:schemeClr val="accent2">
                <a:hueOff val="2908888"/>
                <a:satOff val="-8062"/>
                <a:lumOff val="3677"/>
                <a:alphaOff val="0"/>
                <a:tint val="80000"/>
                <a:lumMod val="105000"/>
              </a:schemeClr>
            </a:gs>
            <a:gs pos="100000">
              <a:schemeClr val="accent2">
                <a:hueOff val="2908888"/>
                <a:satOff val="-8062"/>
                <a:lumOff val="3677"/>
                <a:alphaOff val="0"/>
                <a:tint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/>
            <a:t>Campus Recruiting Solutions</a:t>
          </a:r>
        </a:p>
      </dsp:txBody>
      <dsp:txXfrm>
        <a:off x="2720875" y="74580"/>
        <a:ext cx="2473523" cy="1484114"/>
      </dsp:txXfrm>
    </dsp:sp>
    <dsp:sp modelId="{C87BA230-63A8-41AB-8A1A-817C3EA6EECC}">
      <dsp:nvSpPr>
        <dsp:cNvPr id="0" name=""/>
        <dsp:cNvSpPr/>
      </dsp:nvSpPr>
      <dsp:spPr>
        <a:xfrm>
          <a:off x="5441751" y="74580"/>
          <a:ext cx="2473523" cy="1484114"/>
        </a:xfrm>
        <a:prstGeom prst="rect">
          <a:avLst/>
        </a:prstGeom>
        <a:gradFill rotWithShape="0">
          <a:gsLst>
            <a:gs pos="0">
              <a:schemeClr val="accent2">
                <a:hueOff val="5817776"/>
                <a:satOff val="-16125"/>
                <a:lumOff val="7353"/>
                <a:alphaOff val="0"/>
                <a:tint val="80000"/>
                <a:lumMod val="105000"/>
              </a:schemeClr>
            </a:gs>
            <a:gs pos="100000">
              <a:schemeClr val="accent2">
                <a:hueOff val="5817776"/>
                <a:satOff val="-16125"/>
                <a:lumOff val="7353"/>
                <a:alphaOff val="0"/>
                <a:tint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/>
            <a:t>Assessments</a:t>
          </a:r>
        </a:p>
      </dsp:txBody>
      <dsp:txXfrm>
        <a:off x="5441751" y="74580"/>
        <a:ext cx="2473523" cy="1484114"/>
      </dsp:txXfrm>
    </dsp:sp>
    <dsp:sp modelId="{B7B58464-78A6-497D-8524-2B5BCE1BB9EB}">
      <dsp:nvSpPr>
        <dsp:cNvPr id="0" name=""/>
        <dsp:cNvSpPr/>
      </dsp:nvSpPr>
      <dsp:spPr>
        <a:xfrm>
          <a:off x="1360437" y="1806046"/>
          <a:ext cx="2473523" cy="1484114"/>
        </a:xfrm>
        <a:prstGeom prst="rect">
          <a:avLst/>
        </a:prstGeom>
        <a:gradFill rotWithShape="0">
          <a:gsLst>
            <a:gs pos="0">
              <a:schemeClr val="accent2">
                <a:hueOff val="8726664"/>
                <a:satOff val="-24187"/>
                <a:lumOff val="11030"/>
                <a:alphaOff val="0"/>
                <a:tint val="80000"/>
                <a:lumMod val="105000"/>
              </a:schemeClr>
            </a:gs>
            <a:gs pos="100000">
              <a:schemeClr val="accent2">
                <a:hueOff val="8726664"/>
                <a:satOff val="-24187"/>
                <a:lumOff val="11030"/>
                <a:alphaOff val="0"/>
                <a:tint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dirty="0"/>
            <a:t>Interview Management</a:t>
          </a:r>
        </a:p>
      </dsp:txBody>
      <dsp:txXfrm>
        <a:off x="1360437" y="1806046"/>
        <a:ext cx="2473523" cy="1484114"/>
      </dsp:txXfrm>
    </dsp:sp>
    <dsp:sp modelId="{64633569-9719-467A-AFE9-75FDF56F45A9}">
      <dsp:nvSpPr>
        <dsp:cNvPr id="0" name=""/>
        <dsp:cNvSpPr/>
      </dsp:nvSpPr>
      <dsp:spPr>
        <a:xfrm>
          <a:off x="4081313" y="1806046"/>
          <a:ext cx="2473523" cy="1484114"/>
        </a:xfrm>
        <a:prstGeom prst="rect">
          <a:avLst/>
        </a:prstGeom>
        <a:gradFill rotWithShape="0">
          <a:gsLst>
            <a:gs pos="0">
              <a:schemeClr val="accent2">
                <a:hueOff val="11635552"/>
                <a:satOff val="-32250"/>
                <a:lumOff val="14707"/>
                <a:alphaOff val="0"/>
                <a:tint val="80000"/>
                <a:lumMod val="105000"/>
              </a:schemeClr>
            </a:gs>
            <a:gs pos="100000">
              <a:schemeClr val="accent2">
                <a:hueOff val="11635552"/>
                <a:satOff val="-32250"/>
                <a:lumOff val="14707"/>
                <a:alphaOff val="0"/>
                <a:tint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dirty="0"/>
            <a:t>Diversity and Inclusion</a:t>
          </a:r>
        </a:p>
      </dsp:txBody>
      <dsp:txXfrm>
        <a:off x="4081313" y="1806046"/>
        <a:ext cx="2473523" cy="148411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D684F59-E357-48E1-AABB-0908ADF0A1B3}">
      <dsp:nvSpPr>
        <dsp:cNvPr id="0" name=""/>
        <dsp:cNvSpPr/>
      </dsp:nvSpPr>
      <dsp:spPr>
        <a:xfrm>
          <a:off x="0" y="525"/>
          <a:ext cx="7915275" cy="1228869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8BAF6D5-62A1-49F9-B80D-326BAAD30C11}">
      <dsp:nvSpPr>
        <dsp:cNvPr id="0" name=""/>
        <dsp:cNvSpPr/>
      </dsp:nvSpPr>
      <dsp:spPr>
        <a:xfrm>
          <a:off x="371733" y="277020"/>
          <a:ext cx="675878" cy="675878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5875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8F04BF2-32DC-4320-84A9-D685DB2E8235}">
      <dsp:nvSpPr>
        <dsp:cNvPr id="0" name=""/>
        <dsp:cNvSpPr/>
      </dsp:nvSpPr>
      <dsp:spPr>
        <a:xfrm>
          <a:off x="1419344" y="525"/>
          <a:ext cx="6495930" cy="122886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0055" tIns="130055" rIns="130055" bIns="130055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/>
            <a:t>Only </a:t>
          </a:r>
          <a:r>
            <a:rPr lang="en-US" sz="2300" b="1" kern="1200" dirty="0"/>
            <a:t>63% </a:t>
          </a:r>
          <a:r>
            <a:rPr lang="en-US" sz="2300" kern="1200" dirty="0"/>
            <a:t>of companies are investing or planning to invest in recruitment marketing compared to </a:t>
          </a:r>
          <a:r>
            <a:rPr lang="en-US" sz="2300" b="1" kern="1200" dirty="0"/>
            <a:t>76% </a:t>
          </a:r>
          <a:r>
            <a:rPr lang="en-US" sz="2300" kern="1200" dirty="0"/>
            <a:t>in 2019.</a:t>
          </a:r>
        </a:p>
      </dsp:txBody>
      <dsp:txXfrm>
        <a:off x="1419344" y="525"/>
        <a:ext cx="6495930" cy="1228869"/>
      </dsp:txXfrm>
    </dsp:sp>
    <dsp:sp modelId="{38D18B8E-AF23-450D-B92A-4070C2D991E1}">
      <dsp:nvSpPr>
        <dsp:cNvPr id="0" name=""/>
        <dsp:cNvSpPr/>
      </dsp:nvSpPr>
      <dsp:spPr>
        <a:xfrm>
          <a:off x="0" y="1536612"/>
          <a:ext cx="7915275" cy="1228869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F2F7009-5106-4A79-A5DB-E0CB2D7F637A}">
      <dsp:nvSpPr>
        <dsp:cNvPr id="0" name=""/>
        <dsp:cNvSpPr/>
      </dsp:nvSpPr>
      <dsp:spPr>
        <a:xfrm>
          <a:off x="371733" y="1813107"/>
          <a:ext cx="675878" cy="675878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5875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EE36B8F-04A6-477A-871C-8771E1851BF3}">
      <dsp:nvSpPr>
        <dsp:cNvPr id="0" name=""/>
        <dsp:cNvSpPr/>
      </dsp:nvSpPr>
      <dsp:spPr>
        <a:xfrm>
          <a:off x="1419344" y="1536612"/>
          <a:ext cx="6495930" cy="122886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0055" tIns="130055" rIns="130055" bIns="130055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/>
            <a:t>Only </a:t>
          </a:r>
          <a:r>
            <a:rPr lang="en-US" sz="2300" b="1" kern="1200" dirty="0"/>
            <a:t>13% </a:t>
          </a:r>
          <a:r>
            <a:rPr lang="en-US" sz="2300" kern="1200" dirty="0"/>
            <a:t>of companies are adopting these solutions across all recruitment teams.</a:t>
          </a:r>
        </a:p>
      </dsp:txBody>
      <dsp:txXfrm>
        <a:off x="1419344" y="1536612"/>
        <a:ext cx="6495930" cy="1228869"/>
      </dsp:txXfrm>
    </dsp:sp>
    <dsp:sp modelId="{F576A7A3-C601-4139-A0D6-817D30605902}">
      <dsp:nvSpPr>
        <dsp:cNvPr id="0" name=""/>
        <dsp:cNvSpPr/>
      </dsp:nvSpPr>
      <dsp:spPr>
        <a:xfrm>
          <a:off x="0" y="3072699"/>
          <a:ext cx="7915275" cy="1228869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004F58B-543E-4296-8AB2-200A5A93B39E}">
      <dsp:nvSpPr>
        <dsp:cNvPr id="0" name=""/>
        <dsp:cNvSpPr/>
      </dsp:nvSpPr>
      <dsp:spPr>
        <a:xfrm>
          <a:off x="371733" y="3349194"/>
          <a:ext cx="675878" cy="675878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5875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D33F6D8-B9DD-49BC-9233-E26FD4866774}">
      <dsp:nvSpPr>
        <dsp:cNvPr id="0" name=""/>
        <dsp:cNvSpPr/>
      </dsp:nvSpPr>
      <dsp:spPr>
        <a:xfrm>
          <a:off x="1419344" y="3072699"/>
          <a:ext cx="6495930" cy="122886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0055" tIns="130055" rIns="130055" bIns="130055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b="1" kern="1200" dirty="0"/>
            <a:t>1 in 2 </a:t>
          </a:r>
          <a:r>
            <a:rPr lang="en-US" sz="2300" kern="1200" dirty="0"/>
            <a:t>companies believe that the recruitment marketing platform should come from a stand-alone provider.</a:t>
          </a:r>
        </a:p>
      </dsp:txBody>
      <dsp:txXfrm>
        <a:off x="1419344" y="3072699"/>
        <a:ext cx="6495930" cy="122886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5/layout/IconCircleLabelList">
  <dgm:title val="Icon Circle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cap="all"/>
        </a:lvl1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0.73409</cdr:x>
      <cdr:y>0.09261</cdr:y>
    </cdr:from>
    <cdr:to>
      <cdr:x>0.975</cdr:x>
      <cdr:y>0.38198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id="{648B94D0-CA24-4D98-A6A8-DCAD4957FBBE}"/>
            </a:ext>
          </a:extLst>
        </cdr:cNvPr>
        <cdr:cNvSpPr txBox="1"/>
      </cdr:nvSpPr>
      <cdr:spPr>
        <a:xfrm xmlns:a="http://schemas.openxmlformats.org/drawingml/2006/main">
          <a:off x="6027575" y="418063"/>
          <a:ext cx="1978090" cy="130628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1100" dirty="0"/>
        </a:p>
      </cdr:txBody>
    </cdr:sp>
  </cdr:relSizeAnchor>
  <cdr:relSizeAnchor xmlns:cdr="http://schemas.openxmlformats.org/drawingml/2006/chartDrawing">
    <cdr:from>
      <cdr:x>0.2375</cdr:x>
      <cdr:y>0.04094</cdr:y>
    </cdr:from>
    <cdr:to>
      <cdr:x>0.84545</cdr:x>
      <cdr:y>0.13808</cdr:y>
    </cdr:to>
    <cdr:sp macro="" textlink="">
      <cdr:nvSpPr>
        <cdr:cNvPr id="3" name="TextBox 2">
          <a:extLst xmlns:a="http://schemas.openxmlformats.org/drawingml/2006/main">
            <a:ext uri="{FF2B5EF4-FFF2-40B4-BE49-F238E27FC236}">
              <a16:creationId xmlns:a16="http://schemas.microsoft.com/office/drawing/2014/main" id="{7CCFA815-6CEB-4D44-A787-A6718E667FE9}"/>
            </a:ext>
          </a:extLst>
        </cdr:cNvPr>
        <cdr:cNvSpPr txBox="1"/>
      </cdr:nvSpPr>
      <cdr:spPr>
        <a:xfrm xmlns:a="http://schemas.openxmlformats.org/drawingml/2006/main">
          <a:off x="1950097" y="184797"/>
          <a:ext cx="4991877" cy="438539"/>
        </a:xfrm>
        <a:prstGeom xmlns:a="http://schemas.openxmlformats.org/drawingml/2006/main" prst="rect">
          <a:avLst/>
        </a:prstGeom>
        <a:ln xmlns:a="http://schemas.openxmlformats.org/drawingml/2006/main">
          <a:solidFill>
            <a:schemeClr val="bg1"/>
          </a:solidFill>
        </a:ln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600" b="1" dirty="0">
              <a:solidFill>
                <a:schemeClr val="bg1"/>
              </a:solidFill>
            </a:rPr>
            <a:t>79% of companies see value in their investment</a:t>
          </a:r>
          <a:r>
            <a:rPr lang="en-US" sz="1600" dirty="0">
              <a:solidFill>
                <a:schemeClr val="bg1"/>
              </a:solidFill>
            </a:rPr>
            <a:t>.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7A4492-356A-4A8D-97EC-5C161B2EB84D}" type="datetimeFigureOut">
              <a:rPr lang="en-US" smtClean="0"/>
              <a:t>3/26/2020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66F8CA-BA97-4CCB-8AF9-758377FD56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72102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9144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8831" y="1449146"/>
            <a:ext cx="7526338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08831" y="5280847"/>
            <a:ext cx="7526338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B1879-104A-4B4C-AC00-182B20420B60}" type="datetimeFigureOut">
              <a:rPr lang="en-US" smtClean="0"/>
              <a:t>3/26/2020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5484C-B453-400B-A44A-543A9EACC8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81186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4863" y="4800600"/>
            <a:ext cx="752633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9144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04863" y="5367338"/>
            <a:ext cx="7526337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B1879-104A-4B4C-AC00-182B20420B60}" type="datetimeFigureOut">
              <a:rPr lang="en-US" smtClean="0"/>
              <a:t>3/26/2020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5484C-B453-400B-A44A-543A9EACC8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3896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485107" y="1338479"/>
            <a:ext cx="4749312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573" y="1495525"/>
            <a:ext cx="442038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1226" y="4700702"/>
            <a:ext cx="4418727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5398884" y="1338479"/>
            <a:ext cx="3302316" cy="4075464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B1879-104A-4B4C-AC00-182B20420B60}" type="datetimeFigureOut">
              <a:rPr lang="en-US" smtClean="0"/>
              <a:t>3/26/2020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5484C-B453-400B-A44A-543A9EACC8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2744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855663" y="2286585"/>
            <a:ext cx="3671336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017816" y="2435956"/>
            <a:ext cx="328689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4616450" y="2286000"/>
            <a:ext cx="3671888" cy="2300288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B1879-104A-4B4C-AC00-182B20420B60}" type="datetimeFigureOut">
              <a:rPr lang="en-US" smtClean="0"/>
              <a:t>3/26/2020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5484C-B453-400B-A44A-543A9EACC8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713298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9144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B1879-104A-4B4C-AC00-182B20420B60}" type="datetimeFigureOut">
              <a:rPr lang="en-US" smtClean="0"/>
              <a:t>3/26/2020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5484C-B453-400B-A44A-543A9EACC8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324098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5752238" y="446089"/>
            <a:ext cx="3391762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AutoShape 4"/>
          <p:cNvSpPr>
            <a:spLocks noChangeAspect="1" noChangeArrowheads="1" noTextEdit="1"/>
          </p:cNvSpPr>
          <p:nvPr/>
        </p:nvSpPr>
        <p:spPr bwMode="auto">
          <a:xfrm>
            <a:off x="5233988" y="0"/>
            <a:ext cx="3910012" cy="586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137655" y="586171"/>
            <a:ext cx="1701800" cy="51347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4862" y="446089"/>
            <a:ext cx="4947376" cy="5414962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B1879-104A-4B4C-AC00-182B20420B60}" type="datetimeFigureOut">
              <a:rPr lang="en-US" smtClean="0"/>
              <a:t>3/26/2020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5484C-B453-400B-A44A-543A9EACC8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3865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9144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09997" y="2222287"/>
            <a:ext cx="7524003" cy="363651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B1879-104A-4B4C-AC00-182B20420B60}" type="datetimeFigureOut">
              <a:rPr lang="en-US" smtClean="0"/>
              <a:t>3/26/2020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5484C-B453-400B-A44A-543A9EACC8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1628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0"/>
            <a:ext cx="9144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4863" y="2951396"/>
            <a:ext cx="7526337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04863" y="5281200"/>
            <a:ext cx="7526337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B1879-104A-4B4C-AC00-182B20420B60}" type="datetimeFigureOut">
              <a:rPr lang="en-US" smtClean="0"/>
              <a:t>3/26/2020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5484C-B453-400B-A44A-543A9EACC8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59824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9144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09996" y="2222287"/>
            <a:ext cx="3670723" cy="3638763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0" y="2222287"/>
            <a:ext cx="3670720" cy="3638763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B1879-104A-4B4C-AC00-182B20420B60}" type="datetimeFigureOut">
              <a:rPr lang="en-US" smtClean="0"/>
              <a:t>3/26/2020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5484C-B453-400B-A44A-543A9EACC8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88765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9144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09996" y="2174875"/>
            <a:ext cx="367072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09996" y="2751137"/>
            <a:ext cx="3687391" cy="3109913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280" y="2174875"/>
            <a:ext cx="3670720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0" y="2751137"/>
            <a:ext cx="3670720" cy="3109913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B1879-104A-4B4C-AC00-182B20420B60}" type="datetimeFigureOut">
              <a:rPr lang="en-US" smtClean="0"/>
              <a:t>3/26/2020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5484C-B453-400B-A44A-543A9EACC8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28768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9144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B1879-104A-4B4C-AC00-182B20420B60}" type="datetimeFigureOut">
              <a:rPr lang="en-US" smtClean="0"/>
              <a:t>3/26/2020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5484C-B453-400B-A44A-543A9EACC8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17127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B1879-104A-4B4C-AC00-182B20420B60}" type="datetimeFigureOut">
              <a:rPr lang="en-US" smtClean="0"/>
              <a:t>3/26/2020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5484C-B453-400B-A44A-543A9EACC8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24135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804863" y="446086"/>
            <a:ext cx="2660650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4863" y="446088"/>
            <a:ext cx="2660650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41724" y="446087"/>
            <a:ext cx="4689475" cy="5414963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04863" y="2260737"/>
            <a:ext cx="2660650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B1879-104A-4B4C-AC00-182B20420B60}" type="datetimeFigureOut">
              <a:rPr lang="en-US" smtClean="0"/>
              <a:t>3/26/2020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5484C-B453-400B-A44A-543A9EACC8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77442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9996" y="727521"/>
            <a:ext cx="350154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4573588" y="0"/>
            <a:ext cx="4570412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09996" y="2344684"/>
            <a:ext cx="350154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914357" y="6041361"/>
            <a:ext cx="732659" cy="365125"/>
          </a:xfrm>
        </p:spPr>
        <p:txBody>
          <a:bodyPr/>
          <a:lstStyle/>
          <a:p>
            <a:fld id="{652B1879-104A-4B4C-AC00-182B20420B60}" type="datetimeFigureOut">
              <a:rPr lang="en-US" smtClean="0"/>
              <a:t>3/26/2020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42797" y="6041361"/>
            <a:ext cx="2471560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647017" y="5915887"/>
            <a:ext cx="796616" cy="490599"/>
          </a:xfrm>
        </p:spPr>
        <p:txBody>
          <a:bodyPr/>
          <a:lstStyle/>
          <a:p>
            <a:fld id="{8335484C-B453-400B-A44A-543A9EACC8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23937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09997" y="447188"/>
            <a:ext cx="7524003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09997" y="2184400"/>
            <a:ext cx="7524003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42797" y="6041361"/>
            <a:ext cx="6289532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11422" y="6041361"/>
            <a:ext cx="993161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652B1879-104A-4B4C-AC00-182B20420B60}" type="datetimeFigureOut">
              <a:rPr lang="en-US" smtClean="0"/>
              <a:t>3/26/2020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904584" y="5915887"/>
            <a:ext cx="796616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8335484C-B453-400B-A44A-543A9EACC8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772012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68" r:id="rId1"/>
    <p:sldLayoutId id="2147483769" r:id="rId2"/>
    <p:sldLayoutId id="2147483770" r:id="rId3"/>
    <p:sldLayoutId id="2147483771" r:id="rId4"/>
    <p:sldLayoutId id="2147483772" r:id="rId5"/>
    <p:sldLayoutId id="2147483773" r:id="rId6"/>
    <p:sldLayoutId id="2147483774" r:id="rId7"/>
    <p:sldLayoutId id="2147483775" r:id="rId8"/>
    <p:sldLayoutId id="2147483776" r:id="rId9"/>
    <p:sldLayoutId id="2147483777" r:id="rId10"/>
    <p:sldLayoutId id="2147483778" r:id="rId11"/>
    <p:sldLayoutId id="2147483779" r:id="rId12"/>
    <p:sldLayoutId id="2147483780" r:id="rId13"/>
    <p:sldLayoutId id="2147483781" r:id="rId14"/>
  </p:sldLayoutIdLst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7.svg"/><Relationship Id="rId4" Type="http://schemas.openxmlformats.org/officeDocument/2006/relationships/image" Target="../media/image6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3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svg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9610F818-219E-491F-887F-B078103BA2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3739895"/>
            <a:ext cx="9143999" cy="3118104"/>
          </a:xfrm>
          <a:custGeom>
            <a:avLst/>
            <a:gdLst>
              <a:gd name="connsiteX0" fmla="*/ 0 w 12192000"/>
              <a:gd name="connsiteY0" fmla="*/ 0 h 3118104"/>
              <a:gd name="connsiteX1" fmla="*/ 3676329 w 12192000"/>
              <a:gd name="connsiteY1" fmla="*/ 0 h 3118104"/>
              <a:gd name="connsiteX2" fmla="*/ 5595257 w 12192000"/>
              <a:gd name="connsiteY2" fmla="*/ 0 h 3118104"/>
              <a:gd name="connsiteX3" fmla="*/ 5672349 w 12192000"/>
              <a:gd name="connsiteY3" fmla="*/ 0 h 3118104"/>
              <a:gd name="connsiteX4" fmla="*/ 6053347 w 12192000"/>
              <a:gd name="connsiteY4" fmla="*/ 263783 h 3118104"/>
              <a:gd name="connsiteX5" fmla="*/ 6061813 w 12192000"/>
              <a:gd name="connsiteY5" fmla="*/ 266713 h 3118104"/>
              <a:gd name="connsiteX6" fmla="*/ 6074513 w 12192000"/>
              <a:gd name="connsiteY6" fmla="*/ 271110 h 3118104"/>
              <a:gd name="connsiteX7" fmla="*/ 6087212 w 12192000"/>
              <a:gd name="connsiteY7" fmla="*/ 275506 h 3118104"/>
              <a:gd name="connsiteX8" fmla="*/ 6097797 w 12192000"/>
              <a:gd name="connsiteY8" fmla="*/ 275506 h 3118104"/>
              <a:gd name="connsiteX9" fmla="*/ 6110496 w 12192000"/>
              <a:gd name="connsiteY9" fmla="*/ 275506 h 3118104"/>
              <a:gd name="connsiteX10" fmla="*/ 6121079 w 12192000"/>
              <a:gd name="connsiteY10" fmla="*/ 271110 h 3118104"/>
              <a:gd name="connsiteX11" fmla="*/ 6133779 w 12192000"/>
              <a:gd name="connsiteY11" fmla="*/ 266713 h 3118104"/>
              <a:gd name="connsiteX12" fmla="*/ 6142246 w 12192000"/>
              <a:gd name="connsiteY12" fmla="*/ 263783 h 3118104"/>
              <a:gd name="connsiteX13" fmla="*/ 6523247 w 12192000"/>
              <a:gd name="connsiteY13" fmla="*/ 0 h 3118104"/>
              <a:gd name="connsiteX14" fmla="*/ 6596743 w 12192000"/>
              <a:gd name="connsiteY14" fmla="*/ 0 h 3118104"/>
              <a:gd name="connsiteX15" fmla="*/ 12186115 w 12192000"/>
              <a:gd name="connsiteY15" fmla="*/ 0 h 3118104"/>
              <a:gd name="connsiteX16" fmla="*/ 12192000 w 12192000"/>
              <a:gd name="connsiteY16" fmla="*/ 0 h 3118104"/>
              <a:gd name="connsiteX17" fmla="*/ 12192000 w 12192000"/>
              <a:gd name="connsiteY17" fmla="*/ 3118104 h 3118104"/>
              <a:gd name="connsiteX18" fmla="*/ 7728858 w 12192000"/>
              <a:gd name="connsiteY18" fmla="*/ 3118104 h 3118104"/>
              <a:gd name="connsiteX19" fmla="*/ 6596743 w 12192000"/>
              <a:gd name="connsiteY19" fmla="*/ 3118104 h 3118104"/>
              <a:gd name="connsiteX20" fmla="*/ 5595257 w 12192000"/>
              <a:gd name="connsiteY20" fmla="*/ 3118104 h 3118104"/>
              <a:gd name="connsiteX21" fmla="*/ 2906487 w 12192000"/>
              <a:gd name="connsiteY21" fmla="*/ 3118104 h 3118104"/>
              <a:gd name="connsiteX22" fmla="*/ 0 w 12192000"/>
              <a:gd name="connsiteY22" fmla="*/ 3118104 h 31181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12192000" h="3118104">
                <a:moveTo>
                  <a:pt x="0" y="0"/>
                </a:moveTo>
                <a:lnTo>
                  <a:pt x="3676329" y="0"/>
                </a:lnTo>
                <a:lnTo>
                  <a:pt x="5595257" y="0"/>
                </a:lnTo>
                <a:lnTo>
                  <a:pt x="5672349" y="0"/>
                </a:lnTo>
                <a:lnTo>
                  <a:pt x="6053347" y="263783"/>
                </a:lnTo>
                <a:lnTo>
                  <a:pt x="6061813" y="266713"/>
                </a:lnTo>
                <a:lnTo>
                  <a:pt x="6074513" y="271110"/>
                </a:lnTo>
                <a:lnTo>
                  <a:pt x="6087212" y="275506"/>
                </a:lnTo>
                <a:lnTo>
                  <a:pt x="6097797" y="275506"/>
                </a:lnTo>
                <a:lnTo>
                  <a:pt x="6110496" y="275506"/>
                </a:lnTo>
                <a:lnTo>
                  <a:pt x="6121079" y="271110"/>
                </a:lnTo>
                <a:lnTo>
                  <a:pt x="6133779" y="266713"/>
                </a:lnTo>
                <a:lnTo>
                  <a:pt x="6142246" y="263783"/>
                </a:lnTo>
                <a:lnTo>
                  <a:pt x="6523247" y="0"/>
                </a:lnTo>
                <a:lnTo>
                  <a:pt x="6596743" y="0"/>
                </a:lnTo>
                <a:lnTo>
                  <a:pt x="12186115" y="0"/>
                </a:lnTo>
                <a:lnTo>
                  <a:pt x="12192000" y="0"/>
                </a:lnTo>
                <a:lnTo>
                  <a:pt x="12192000" y="3118104"/>
                </a:lnTo>
                <a:lnTo>
                  <a:pt x="7728858" y="3118104"/>
                </a:lnTo>
                <a:lnTo>
                  <a:pt x="6596743" y="3118104"/>
                </a:lnTo>
                <a:lnTo>
                  <a:pt x="5595257" y="3118104"/>
                </a:lnTo>
                <a:lnTo>
                  <a:pt x="2906487" y="3118104"/>
                </a:lnTo>
                <a:lnTo>
                  <a:pt x="0" y="3118104"/>
                </a:lnTo>
                <a:close/>
              </a:path>
            </a:pathLst>
          </a:custGeom>
          <a:solidFill>
            <a:srgbClr val="21212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603AC53-8B63-4787-87E6-EC1F8938FBE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7500" y="4080386"/>
            <a:ext cx="7929000" cy="1388741"/>
          </a:xfrm>
        </p:spPr>
        <p:txBody>
          <a:bodyPr>
            <a:normAutofit/>
          </a:bodyPr>
          <a:lstStyle/>
          <a:p>
            <a:pPr algn="ctr">
              <a:lnSpc>
                <a:spcPct val="90000"/>
              </a:lnSpc>
            </a:pPr>
            <a:r>
              <a:rPr lang="en-US" sz="4600" dirty="0">
                <a:solidFill>
                  <a:srgbClr val="FFFFFF"/>
                </a:solidFill>
              </a:rPr>
              <a:t>2020 Talent Acquisition: </a:t>
            </a:r>
            <a:br>
              <a:rPr lang="en-US" sz="4600" dirty="0">
                <a:solidFill>
                  <a:srgbClr val="FFFFFF"/>
                </a:solidFill>
              </a:rPr>
            </a:br>
            <a:r>
              <a:rPr lang="en-US" sz="4600" dirty="0">
                <a:solidFill>
                  <a:srgbClr val="FFFFFF"/>
                </a:solidFill>
              </a:rPr>
              <a:t>Early Findings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15130D8-0396-4292-ACAD-D52BA9EC68F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51270" y="5503719"/>
            <a:ext cx="7248833" cy="1106401"/>
          </a:xfrm>
        </p:spPr>
        <p:txBody>
          <a:bodyPr>
            <a:normAutofit/>
          </a:bodyPr>
          <a:lstStyle/>
          <a:p>
            <a:pPr algn="ctr">
              <a:lnSpc>
                <a:spcPct val="90000"/>
              </a:lnSpc>
            </a:pPr>
            <a:r>
              <a:rPr lang="en-US" sz="1600" dirty="0">
                <a:solidFill>
                  <a:srgbClr val="FFFFFF"/>
                </a:solidFill>
              </a:rPr>
              <a:t>Madeline Laurano</a:t>
            </a:r>
          </a:p>
          <a:p>
            <a:pPr algn="ctr">
              <a:lnSpc>
                <a:spcPct val="90000"/>
              </a:lnSpc>
            </a:pPr>
            <a:r>
              <a:rPr lang="en-US" sz="1600" dirty="0">
                <a:solidFill>
                  <a:srgbClr val="FFFFFF"/>
                </a:solidFill>
              </a:rPr>
              <a:t>Founder and Principal Analyst</a:t>
            </a:r>
          </a:p>
          <a:p>
            <a:pPr algn="ctr">
              <a:lnSpc>
                <a:spcPct val="90000"/>
              </a:lnSpc>
            </a:pPr>
            <a:r>
              <a:rPr lang="en-US" sz="1600" dirty="0">
                <a:solidFill>
                  <a:srgbClr val="FFFFFF"/>
                </a:solidFill>
              </a:rPr>
              <a:t>Aptitude Research</a:t>
            </a:r>
          </a:p>
        </p:txBody>
      </p:sp>
      <p:sp>
        <p:nvSpPr>
          <p:cNvPr id="14" name="Rounded Rectangle 16">
            <a:extLst>
              <a:ext uri="{FF2B5EF4-FFF2-40B4-BE49-F238E27FC236}">
                <a16:creationId xmlns:a16="http://schemas.microsoft.com/office/drawing/2014/main" id="{5A086AAD-1108-41EB-A7C9-5E22CA942E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57854" y="643464"/>
            <a:ext cx="5818353" cy="2817491"/>
          </a:xfrm>
          <a:prstGeom prst="roundRect">
            <a:avLst>
              <a:gd name="adj" fmla="val 3513"/>
            </a:avLst>
          </a:prstGeom>
          <a:solidFill>
            <a:schemeClr val="bg1"/>
          </a:solidFill>
          <a:ln>
            <a:solidFill>
              <a:schemeClr val="accent1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 descr="A picture containing book&#10;&#10;Description automatically generated">
            <a:extLst>
              <a:ext uri="{FF2B5EF4-FFF2-40B4-BE49-F238E27FC236}">
                <a16:creationId xmlns:a16="http://schemas.microsoft.com/office/drawing/2014/main" id="{278970B0-E0E8-49A4-9726-CB601345AAA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49127" y="884810"/>
            <a:ext cx="2238851" cy="23200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507607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3753B40B-145A-4ACF-896C-87554DFF74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Candidate Communication</a:t>
            </a:r>
            <a:endParaRPr lang="en-US" dirty="0"/>
          </a:p>
        </p:txBody>
      </p:sp>
      <p:pic>
        <p:nvPicPr>
          <p:cNvPr id="7" name="Content Placeholder 6" descr="A close up of a logo&#10;&#10;Description automatically generated">
            <a:extLst>
              <a:ext uri="{FF2B5EF4-FFF2-40B4-BE49-F238E27FC236}">
                <a16:creationId xmlns:a16="http://schemas.microsoft.com/office/drawing/2014/main" id="{0EC026B8-9D41-4375-A1B9-9A85EEEAC65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0279" y="5869085"/>
            <a:ext cx="904647" cy="829171"/>
          </a:xfrm>
        </p:spPr>
      </p:pic>
      <p:sp>
        <p:nvSpPr>
          <p:cNvPr id="9" name="Footer Placeholder 7">
            <a:extLst>
              <a:ext uri="{FF2B5EF4-FFF2-40B4-BE49-F238E27FC236}">
                <a16:creationId xmlns:a16="http://schemas.microsoft.com/office/drawing/2014/main" id="{72DFA838-5A93-43B6-8576-B5B7945DB5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19074" y="6410812"/>
            <a:ext cx="7591425" cy="361463"/>
          </a:xfrm>
        </p:spPr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2020 Aptitude Research                                                     www.aptituderesearch.com                                                        @</a:t>
            </a:r>
            <a:r>
              <a:rPr kumimoji="0" lang="en-US" sz="9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AptitudeHCM</a:t>
            </a: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graphicFrame>
        <p:nvGraphicFramePr>
          <p:cNvPr id="10" name="Content Placeholder 5">
            <a:extLst>
              <a:ext uri="{FF2B5EF4-FFF2-40B4-BE49-F238E27FC236}">
                <a16:creationId xmlns:a16="http://schemas.microsoft.com/office/drawing/2014/main" id="{86B4EEB1-92B6-4815-A20E-2C912F5049E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52955272"/>
              </p:ext>
            </p:extLst>
          </p:nvPr>
        </p:nvGraphicFramePr>
        <p:xfrm>
          <a:off x="467938" y="2693012"/>
          <a:ext cx="7866062" cy="33702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4472C021-E7FF-472E-B204-88393D60AFAB}"/>
              </a:ext>
            </a:extLst>
          </p:cNvPr>
          <p:cNvSpPr txBox="1"/>
          <p:nvPr/>
        </p:nvSpPr>
        <p:spPr>
          <a:xfrm>
            <a:off x="613014" y="2323680"/>
            <a:ext cx="5293264" cy="369332"/>
          </a:xfrm>
          <a:prstGeom prst="rect">
            <a:avLst/>
          </a:prstGeom>
          <a:noFill/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Improvements in candidate communication.</a:t>
            </a:r>
          </a:p>
        </p:txBody>
      </p:sp>
    </p:spTree>
    <p:extLst>
      <p:ext uri="{BB962C8B-B14F-4D97-AF65-F5344CB8AC3E}">
        <p14:creationId xmlns:p14="http://schemas.microsoft.com/office/powerpoint/2010/main" val="11113986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3753B40B-145A-4ACF-896C-87554DFF74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9290" y="447188"/>
            <a:ext cx="8994709" cy="1204330"/>
          </a:xfrm>
        </p:spPr>
        <p:txBody>
          <a:bodyPr/>
          <a:lstStyle/>
          <a:p>
            <a:r>
              <a:rPr lang="en-US" dirty="0"/>
              <a:t>Increased Investment in Conversational AI</a:t>
            </a:r>
          </a:p>
        </p:txBody>
      </p:sp>
      <p:sp>
        <p:nvSpPr>
          <p:cNvPr id="9" name="Footer Placeholder 7">
            <a:extLst>
              <a:ext uri="{FF2B5EF4-FFF2-40B4-BE49-F238E27FC236}">
                <a16:creationId xmlns:a16="http://schemas.microsoft.com/office/drawing/2014/main" id="{72DFA838-5A93-43B6-8576-B5B7945DB5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2020 Aptitude Research                                                     www.aptituderesearch.com                                                        @</a:t>
            </a:r>
            <a:r>
              <a:rPr kumimoji="0" lang="en-US" sz="9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AptitudeHCM</a:t>
            </a: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5144CD-0FCD-4B80-B2B8-FF0CEDCD35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sz="7200" b="1" dirty="0">
                <a:solidFill>
                  <a:schemeClr val="bg1"/>
                </a:solidFill>
              </a:rPr>
              <a:t>36% </a:t>
            </a:r>
          </a:p>
          <a:p>
            <a:pPr marL="0" indent="0" algn="ctr">
              <a:buNone/>
            </a:pPr>
            <a:r>
              <a:rPr lang="en-US" dirty="0">
                <a:solidFill>
                  <a:schemeClr val="bg1"/>
                </a:solidFill>
              </a:rPr>
              <a:t>of companies are using conversational AI/chatbots or plan to use chatbots to support talent acquisition efforts compared to </a:t>
            </a:r>
          </a:p>
          <a:p>
            <a:pPr marL="0" indent="0" algn="ctr">
              <a:buNone/>
            </a:pPr>
            <a:r>
              <a:rPr lang="en-US" sz="4400" b="1" dirty="0">
                <a:solidFill>
                  <a:schemeClr val="bg1"/>
                </a:solidFill>
              </a:rPr>
              <a:t>7% </a:t>
            </a:r>
            <a:r>
              <a:rPr lang="en-US" dirty="0">
                <a:solidFill>
                  <a:schemeClr val="bg1"/>
                </a:solidFill>
              </a:rPr>
              <a:t>of companies in 2019. </a:t>
            </a:r>
          </a:p>
        </p:txBody>
      </p:sp>
      <p:pic>
        <p:nvPicPr>
          <p:cNvPr id="8" name="Content Placeholder 6" descr="A close up of a logo&#10;&#10;Description automatically generated">
            <a:extLst>
              <a:ext uri="{FF2B5EF4-FFF2-40B4-BE49-F238E27FC236}">
                <a16:creationId xmlns:a16="http://schemas.microsoft.com/office/drawing/2014/main" id="{AE91E0C7-7380-43B5-A160-1A096451F4D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0279" y="5869085"/>
            <a:ext cx="904647" cy="829171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8035034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E1FC12-902F-40E4-898C-B2F65C5405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Companies Using Chatbots…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385F15B6-84D4-4711-BB41-F43A2CD5690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39045504"/>
              </p:ext>
            </p:extLst>
          </p:nvPr>
        </p:nvGraphicFramePr>
        <p:xfrm>
          <a:off x="466531" y="2222500"/>
          <a:ext cx="8210938" cy="41883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Footer Placeholder 7">
            <a:extLst>
              <a:ext uri="{FF2B5EF4-FFF2-40B4-BE49-F238E27FC236}">
                <a16:creationId xmlns:a16="http://schemas.microsoft.com/office/drawing/2014/main" id="{ED72465C-37EC-4480-8457-31A6EF57F1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19074" y="6410812"/>
            <a:ext cx="7591425" cy="361463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2020 Aptitude Research                                                     www.aptituderesearch.com                                                        @</a:t>
            </a:r>
            <a:r>
              <a:rPr lang="en-US" dirty="0" err="1">
                <a:solidFill>
                  <a:schemeClr val="bg1"/>
                </a:solidFill>
              </a:rPr>
              <a:t>AptitudeHCM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01576371-F36A-45A0-9977-ED6279ABE0F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95400" y="5919135"/>
            <a:ext cx="1012024" cy="9388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57541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760D6D-B718-498B-A6CE-863C73B62A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Conversational AI Improves Recruiter Productivity</a:t>
            </a:r>
          </a:p>
        </p:txBody>
      </p:sp>
      <p:graphicFrame>
        <p:nvGraphicFramePr>
          <p:cNvPr id="11" name="Content Placeholder 10">
            <a:extLst>
              <a:ext uri="{FF2B5EF4-FFF2-40B4-BE49-F238E27FC236}">
                <a16:creationId xmlns:a16="http://schemas.microsoft.com/office/drawing/2014/main" id="{827534BA-9B96-4304-BCF5-C7A5D28A076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1817127"/>
              </p:ext>
            </p:extLst>
          </p:nvPr>
        </p:nvGraphicFramePr>
        <p:xfrm>
          <a:off x="524256" y="1865376"/>
          <a:ext cx="7810119" cy="44141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3" name="Footer Placeholder 7">
            <a:extLst>
              <a:ext uri="{FF2B5EF4-FFF2-40B4-BE49-F238E27FC236}">
                <a16:creationId xmlns:a16="http://schemas.microsoft.com/office/drawing/2014/main" id="{69F65392-C904-4ACC-AC78-D52BE669E3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19074" y="6410812"/>
            <a:ext cx="7591425" cy="361463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2020 Aptitude Research                                                     www.aptituderesearch.com                                                        @</a:t>
            </a:r>
            <a:r>
              <a:rPr lang="en-US" dirty="0" err="1">
                <a:solidFill>
                  <a:schemeClr val="bg1"/>
                </a:solidFill>
              </a:rPr>
              <a:t>AptitudeHCM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15" name="Content Placeholder 6" descr="A close up of a logo&#10;&#10;Description automatically generated">
            <a:extLst>
              <a:ext uri="{FF2B5EF4-FFF2-40B4-BE49-F238E27FC236}">
                <a16:creationId xmlns:a16="http://schemas.microsoft.com/office/drawing/2014/main" id="{F096A024-3800-4122-9E63-CE2EEBEE3CC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0279" y="5869085"/>
            <a:ext cx="904647" cy="829171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18279635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77006B-90E8-4D50-BE71-352EF1B756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Fast Facts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580330-7593-4EF1-81AA-D197B4F8B7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2400" dirty="0"/>
              <a:t>Companies using chatbots were 2X more likely to fill positions within 2 weeks.</a:t>
            </a:r>
          </a:p>
          <a:p>
            <a:endParaRPr lang="en-US" sz="2400" dirty="0"/>
          </a:p>
          <a:p>
            <a:pPr marL="0" indent="0">
              <a:buNone/>
            </a:pPr>
            <a:r>
              <a:rPr lang="en-US" sz="2400" dirty="0"/>
              <a:t>Companies using chatbots were 3X more likely to improve the candidate experience.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83% of companies using chatbots engage with candidates before they apply for a job compared to 52% of companies not using chatbots.</a:t>
            </a:r>
          </a:p>
        </p:txBody>
      </p:sp>
      <p:pic>
        <p:nvPicPr>
          <p:cNvPr id="4" name="Graphic 3" descr="Checkmark">
            <a:extLst>
              <a:ext uri="{FF2B5EF4-FFF2-40B4-BE49-F238E27FC236}">
                <a16:creationId xmlns:a16="http://schemas.microsoft.com/office/drawing/2014/main" id="{F57218DA-9764-4D58-9B2D-04BED43483C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1801" y="2465514"/>
            <a:ext cx="698195" cy="758213"/>
          </a:xfrm>
          <a:prstGeom prst="rect">
            <a:avLst/>
          </a:prstGeom>
        </p:spPr>
      </p:pic>
      <p:pic>
        <p:nvPicPr>
          <p:cNvPr id="5" name="Graphic 4" descr="Checkmark">
            <a:extLst>
              <a:ext uri="{FF2B5EF4-FFF2-40B4-BE49-F238E27FC236}">
                <a16:creationId xmlns:a16="http://schemas.microsoft.com/office/drawing/2014/main" id="{1E63616F-1ABE-4F0D-9FF5-4FA190DDE0A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1801" y="3730828"/>
            <a:ext cx="698195" cy="758213"/>
          </a:xfrm>
          <a:prstGeom prst="rect">
            <a:avLst/>
          </a:prstGeom>
        </p:spPr>
      </p:pic>
      <p:pic>
        <p:nvPicPr>
          <p:cNvPr id="6" name="Graphic 5" descr="Checkmark">
            <a:extLst>
              <a:ext uri="{FF2B5EF4-FFF2-40B4-BE49-F238E27FC236}">
                <a16:creationId xmlns:a16="http://schemas.microsoft.com/office/drawing/2014/main" id="{53A84730-7DD7-4D99-9F51-A00FA117FD8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11801" y="4891366"/>
            <a:ext cx="698195" cy="758213"/>
          </a:xfrm>
          <a:prstGeom prst="rect">
            <a:avLst/>
          </a:prstGeom>
        </p:spPr>
      </p:pic>
      <p:sp>
        <p:nvSpPr>
          <p:cNvPr id="7" name="Footer Placeholder 7">
            <a:extLst>
              <a:ext uri="{FF2B5EF4-FFF2-40B4-BE49-F238E27FC236}">
                <a16:creationId xmlns:a16="http://schemas.microsoft.com/office/drawing/2014/main" id="{A21E063A-725B-4CF0-AA87-41C8579471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19074" y="6410812"/>
            <a:ext cx="7591425" cy="361463"/>
          </a:xfrm>
        </p:spPr>
        <p:txBody>
          <a:bodyPr/>
          <a:lstStyle/>
          <a:p>
            <a:r>
              <a:rPr lang="en-US" dirty="0"/>
              <a:t>2020 Aptitude Research                                                     www.aptituderesearch.com                                                        @</a:t>
            </a:r>
            <a:r>
              <a:rPr lang="en-US" dirty="0" err="1"/>
              <a:t>AptitudeHCM</a:t>
            </a:r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C34328E3-FDC0-4D55-B9E1-22DC7B986CD0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827988" y="5833410"/>
            <a:ext cx="1012024" cy="9388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098477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25C59ACC-5B69-40A6-97D2-52747C8EE4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Talent Acquisition Technology</a:t>
            </a:r>
          </a:p>
        </p:txBody>
      </p:sp>
    </p:spTree>
    <p:extLst>
      <p:ext uri="{BB962C8B-B14F-4D97-AF65-F5344CB8AC3E}">
        <p14:creationId xmlns:p14="http://schemas.microsoft.com/office/powerpoint/2010/main" val="96714368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A29BF2-CA65-49B0-8F24-893E7C4412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7500" y="447188"/>
            <a:ext cx="7928998" cy="970450"/>
          </a:xfrm>
        </p:spPr>
        <p:txBody>
          <a:bodyPr>
            <a:normAutofit/>
          </a:bodyPr>
          <a:lstStyle/>
          <a:p>
            <a:r>
              <a:rPr lang="en-US" dirty="0"/>
              <a:t>Fast Fact</a:t>
            </a:r>
          </a:p>
        </p:txBody>
      </p:sp>
      <p:graphicFrame>
        <p:nvGraphicFramePr>
          <p:cNvPr id="8" name="Content Placeholder 3">
            <a:extLst>
              <a:ext uri="{FF2B5EF4-FFF2-40B4-BE49-F238E27FC236}">
                <a16:creationId xmlns:a16="http://schemas.microsoft.com/office/drawing/2014/main" id="{215E40F5-B99B-4FAF-A8B8-6D4CE76E2A4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1368727"/>
              </p:ext>
            </p:extLst>
          </p:nvPr>
        </p:nvGraphicFramePr>
        <p:xfrm>
          <a:off x="614362" y="2494722"/>
          <a:ext cx="7915275" cy="33647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Footer Placeholder 7">
            <a:extLst>
              <a:ext uri="{FF2B5EF4-FFF2-40B4-BE49-F238E27FC236}">
                <a16:creationId xmlns:a16="http://schemas.microsoft.com/office/drawing/2014/main" id="{72776F57-B67C-4938-B908-A1323A3F56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19074" y="6410812"/>
            <a:ext cx="7591425" cy="361463"/>
          </a:xfrm>
        </p:spPr>
        <p:txBody>
          <a:bodyPr/>
          <a:lstStyle/>
          <a:p>
            <a:r>
              <a:rPr lang="en-US" dirty="0"/>
              <a:t>2020 Aptitude Research                                                     www.aptituderesearch.com                                                        @</a:t>
            </a:r>
            <a:r>
              <a:rPr lang="en-US" dirty="0" err="1"/>
              <a:t>AptitudeHCM</a:t>
            </a:r>
            <a:endParaRPr lang="en-US" dirty="0"/>
          </a:p>
        </p:txBody>
      </p:sp>
      <p:pic>
        <p:nvPicPr>
          <p:cNvPr id="5" name="Content Placeholder 6" descr="A close up of a logo&#10;&#10;Description automatically generated">
            <a:extLst>
              <a:ext uri="{FF2B5EF4-FFF2-40B4-BE49-F238E27FC236}">
                <a16:creationId xmlns:a16="http://schemas.microsoft.com/office/drawing/2014/main" id="{AB024961-C4FA-42F0-9EA5-536EBD8A6A79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0279" y="5869085"/>
            <a:ext cx="904647" cy="829171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54178967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3753B40B-145A-4ACF-896C-87554DFF74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7500" y="447188"/>
            <a:ext cx="7928998" cy="970450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>
                <a:cs typeface="+mj-cs"/>
              </a:rPr>
              <a:t>Top Areas of Tech Investment</a:t>
            </a:r>
          </a:p>
        </p:txBody>
      </p:sp>
      <p:pic>
        <p:nvPicPr>
          <p:cNvPr id="7" name="Content Placeholder 6" descr="A close up of a logo&#10;&#10;Description automatically generated">
            <a:extLst>
              <a:ext uri="{FF2B5EF4-FFF2-40B4-BE49-F238E27FC236}">
                <a16:creationId xmlns:a16="http://schemas.microsoft.com/office/drawing/2014/main" id="{0EC026B8-9D41-4375-A1B9-9A85EEEAC65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0279" y="5869085"/>
            <a:ext cx="904647" cy="829171"/>
          </a:xfrm>
        </p:spPr>
      </p:pic>
      <p:graphicFrame>
        <p:nvGraphicFramePr>
          <p:cNvPr id="11" name="TextBox 1">
            <a:extLst>
              <a:ext uri="{FF2B5EF4-FFF2-40B4-BE49-F238E27FC236}">
                <a16:creationId xmlns:a16="http://schemas.microsoft.com/office/drawing/2014/main" id="{4CEAF7CA-05DF-4D6B-85C0-8595C7D5576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834970167"/>
              </p:ext>
            </p:extLst>
          </p:nvPr>
        </p:nvGraphicFramePr>
        <p:xfrm>
          <a:off x="614362" y="2494722"/>
          <a:ext cx="7915275" cy="33647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Footer Placeholder 7">
            <a:extLst>
              <a:ext uri="{FF2B5EF4-FFF2-40B4-BE49-F238E27FC236}">
                <a16:creationId xmlns:a16="http://schemas.microsoft.com/office/drawing/2014/main" id="{A5B61A3A-58FA-4C24-803F-DDD2F11125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19074" y="6410812"/>
            <a:ext cx="7591425" cy="361463"/>
          </a:xfrm>
        </p:spPr>
        <p:txBody>
          <a:bodyPr/>
          <a:lstStyle/>
          <a:p>
            <a:r>
              <a:rPr lang="en-US" dirty="0"/>
              <a:t>2020 Aptitude Research                                                     www.aptituderesearch.com                                                        @</a:t>
            </a:r>
            <a:r>
              <a:rPr lang="en-US" dirty="0" err="1"/>
              <a:t>AptitudeHCM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843727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9E67AA9E-CF61-40A0-9B70-2877F8922C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Automation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D8FE10E0-81DA-47C4-97D8-6E94400057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sz="6600" dirty="0"/>
              <a:t>62% </a:t>
            </a:r>
          </a:p>
          <a:p>
            <a:pPr marL="0" indent="0" algn="ctr">
              <a:buNone/>
            </a:pPr>
            <a:r>
              <a:rPr lang="en-US" dirty="0"/>
              <a:t>of companies are only planning to automate less than 25%  of their talent acquisition processes this year.</a:t>
            </a:r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The top reason that companies are concerned with automation is the impact on the candidate experience (44%) and 33% say they don’t know what they should be automating.</a:t>
            </a:r>
          </a:p>
        </p:txBody>
      </p:sp>
      <p:sp>
        <p:nvSpPr>
          <p:cNvPr id="6" name="Footer Placeholder 7">
            <a:extLst>
              <a:ext uri="{FF2B5EF4-FFF2-40B4-BE49-F238E27FC236}">
                <a16:creationId xmlns:a16="http://schemas.microsoft.com/office/drawing/2014/main" id="{0599E690-2CA2-4B58-82B2-25D43AAB68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19074" y="6410812"/>
            <a:ext cx="7591425" cy="361463"/>
          </a:xfrm>
        </p:spPr>
        <p:txBody>
          <a:bodyPr/>
          <a:lstStyle/>
          <a:p>
            <a:r>
              <a:rPr lang="en-US" dirty="0"/>
              <a:t>2020 Aptitude Research                                                     www.aptituderesearch.com                                                        @</a:t>
            </a:r>
            <a:r>
              <a:rPr lang="en-US" dirty="0" err="1"/>
              <a:t>AptitudeHCM</a:t>
            </a:r>
            <a:endParaRPr lang="en-US" dirty="0"/>
          </a:p>
        </p:txBody>
      </p:sp>
      <p:pic>
        <p:nvPicPr>
          <p:cNvPr id="7" name="Content Placeholder 6" descr="A close up of a logo&#10;&#10;Description automatically generated">
            <a:extLst>
              <a:ext uri="{FF2B5EF4-FFF2-40B4-BE49-F238E27FC236}">
                <a16:creationId xmlns:a16="http://schemas.microsoft.com/office/drawing/2014/main" id="{B953ECC8-7448-4D9E-A8BA-6ABDAB118FB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0279" y="5869085"/>
            <a:ext cx="904647" cy="829171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09727607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3753B40B-145A-4ACF-896C-87554DFF74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Current State of AI</a:t>
            </a:r>
          </a:p>
        </p:txBody>
      </p:sp>
      <p:pic>
        <p:nvPicPr>
          <p:cNvPr id="7" name="Content Placeholder 6" descr="A close up of a logo&#10;&#10;Description automatically generated">
            <a:extLst>
              <a:ext uri="{FF2B5EF4-FFF2-40B4-BE49-F238E27FC236}">
                <a16:creationId xmlns:a16="http://schemas.microsoft.com/office/drawing/2014/main" id="{0EC026B8-9D41-4375-A1B9-9A85EEEAC65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0279" y="5869085"/>
            <a:ext cx="904647" cy="829171"/>
          </a:xfrm>
        </p:spPr>
      </p:pic>
      <p:sp>
        <p:nvSpPr>
          <p:cNvPr id="9" name="Footer Placeholder 7">
            <a:extLst>
              <a:ext uri="{FF2B5EF4-FFF2-40B4-BE49-F238E27FC236}">
                <a16:creationId xmlns:a16="http://schemas.microsoft.com/office/drawing/2014/main" id="{72DFA838-5A93-43B6-8576-B5B7945DB5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19074" y="6410812"/>
            <a:ext cx="7591425" cy="361463"/>
          </a:xfrm>
        </p:spPr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2020 Aptitude Research                                                     www.aptituderesearch.com                                                        @</a:t>
            </a:r>
            <a:r>
              <a:rPr kumimoji="0" lang="en-US" sz="9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AptitudeHCM</a:t>
            </a: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786DA0F1-7DF2-4FC6-AF95-E53FAB59AF6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674510662"/>
              </p:ext>
            </p:extLst>
          </p:nvPr>
        </p:nvGraphicFramePr>
        <p:xfrm>
          <a:off x="495300" y="2345225"/>
          <a:ext cx="76962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2D60EDD8-4C3A-4C5C-A503-1ADADB1DECA9}"/>
              </a:ext>
            </a:extLst>
          </p:cNvPr>
          <p:cNvSpPr txBox="1"/>
          <p:nvPr/>
        </p:nvSpPr>
        <p:spPr>
          <a:xfrm>
            <a:off x="2698812" y="1972152"/>
            <a:ext cx="5389207" cy="923330"/>
          </a:xfrm>
          <a:prstGeom prst="rect">
            <a:avLst/>
          </a:prstGeom>
          <a:noFill/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Companies are increasing their investment but have more concerns about AI replacing recruiters.</a:t>
            </a:r>
          </a:p>
        </p:txBody>
      </p:sp>
    </p:spTree>
    <p:extLst>
      <p:ext uri="{BB962C8B-B14F-4D97-AF65-F5344CB8AC3E}">
        <p14:creationId xmlns:p14="http://schemas.microsoft.com/office/powerpoint/2010/main" val="3323300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3753B40B-145A-4ACF-896C-87554DFF74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Research Methodology</a:t>
            </a:r>
          </a:p>
        </p:txBody>
      </p:sp>
      <p:pic>
        <p:nvPicPr>
          <p:cNvPr id="7" name="Content Placeholder 6" descr="A close up of a logo&#10;&#10;Description automatically generated">
            <a:extLst>
              <a:ext uri="{FF2B5EF4-FFF2-40B4-BE49-F238E27FC236}">
                <a16:creationId xmlns:a16="http://schemas.microsoft.com/office/drawing/2014/main" id="{0EC026B8-9D41-4375-A1B9-9A85EEEAC65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0279" y="5869085"/>
            <a:ext cx="904647" cy="829171"/>
          </a:xfr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A45C2A5E-6110-49A7-BCFE-D934A4B2AB3E}"/>
              </a:ext>
            </a:extLst>
          </p:cNvPr>
          <p:cNvSpPr/>
          <p:nvPr/>
        </p:nvSpPr>
        <p:spPr>
          <a:xfrm>
            <a:off x="809997" y="2851049"/>
            <a:ext cx="7750109" cy="32316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spcBef>
                <a:spcPct val="20000"/>
              </a:spcBef>
              <a:buFont typeface="Arial"/>
              <a:buChar char="•"/>
            </a:pPr>
            <a:r>
              <a:rPr lang="en-US" sz="2000" b="1" dirty="0">
                <a:solidFill>
                  <a:srgbClr val="ED7614"/>
                </a:solidFill>
                <a:latin typeface="Open Sans"/>
              </a:rPr>
              <a:t>Topics:</a:t>
            </a:r>
            <a:r>
              <a:rPr lang="en-US" sz="2000" dirty="0">
                <a:solidFill>
                  <a:prstClr val="black"/>
                </a:solidFill>
                <a:latin typeface="Open Sans"/>
              </a:rPr>
              <a:t> Talent Acquisition</a:t>
            </a:r>
          </a:p>
          <a:p>
            <a:pPr lvl="0">
              <a:spcBef>
                <a:spcPct val="20000"/>
              </a:spcBef>
            </a:pPr>
            <a:endParaRPr lang="en-US" sz="2000" b="1" dirty="0">
              <a:solidFill>
                <a:srgbClr val="ED7614"/>
              </a:solidFill>
              <a:latin typeface="Open Sans"/>
            </a:endParaRPr>
          </a:p>
          <a:p>
            <a:pPr marL="342900" lvl="0" indent="-342900">
              <a:spcBef>
                <a:spcPct val="20000"/>
              </a:spcBef>
              <a:buFont typeface="Arial"/>
              <a:buChar char="•"/>
            </a:pPr>
            <a:r>
              <a:rPr lang="en-US" sz="2000" b="1" dirty="0">
                <a:solidFill>
                  <a:srgbClr val="ED7614"/>
                </a:solidFill>
                <a:latin typeface="Open Sans"/>
              </a:rPr>
              <a:t>Responses:</a:t>
            </a:r>
            <a:r>
              <a:rPr lang="en-US" sz="2000" dirty="0">
                <a:solidFill>
                  <a:prstClr val="black"/>
                </a:solidFill>
                <a:latin typeface="Open Sans"/>
              </a:rPr>
              <a:t> 318 Global Responses (North America, EMEA, APAC)</a:t>
            </a:r>
          </a:p>
          <a:p>
            <a:pPr marL="342900" lvl="0" indent="-342900">
              <a:spcBef>
                <a:spcPct val="20000"/>
              </a:spcBef>
              <a:buFont typeface="Arial"/>
              <a:buChar char="•"/>
            </a:pPr>
            <a:endParaRPr lang="en-US" sz="2000" b="1" dirty="0">
              <a:solidFill>
                <a:srgbClr val="ED7614"/>
              </a:solidFill>
              <a:latin typeface="Open Sans"/>
            </a:endParaRPr>
          </a:p>
          <a:p>
            <a:pPr marL="342900" lvl="0" indent="-342900">
              <a:spcBef>
                <a:spcPct val="20000"/>
              </a:spcBef>
              <a:buFont typeface="Arial"/>
              <a:buChar char="•"/>
            </a:pPr>
            <a:r>
              <a:rPr lang="en-US" sz="2000" b="1" dirty="0">
                <a:solidFill>
                  <a:srgbClr val="ED7614"/>
                </a:solidFill>
                <a:latin typeface="Open Sans"/>
              </a:rPr>
              <a:t>Job Titles:</a:t>
            </a:r>
            <a:r>
              <a:rPr lang="en-US" sz="2000" dirty="0">
                <a:solidFill>
                  <a:prstClr val="black"/>
                </a:solidFill>
                <a:latin typeface="Open Sans"/>
              </a:rPr>
              <a:t> HR and Talent Acquisition Director Level and Above</a:t>
            </a:r>
          </a:p>
          <a:p>
            <a:pPr marL="342900" lvl="0" indent="-342900">
              <a:spcBef>
                <a:spcPct val="20000"/>
              </a:spcBef>
              <a:buFont typeface="Arial"/>
              <a:buChar char="•"/>
            </a:pPr>
            <a:endParaRPr lang="en-US" sz="2000" b="1" dirty="0">
              <a:solidFill>
                <a:srgbClr val="ED7614"/>
              </a:solidFill>
              <a:latin typeface="Open Sans"/>
            </a:endParaRPr>
          </a:p>
          <a:p>
            <a:pPr marL="342900" lvl="0" indent="-342900">
              <a:spcBef>
                <a:spcPct val="20000"/>
              </a:spcBef>
              <a:buFont typeface="Arial"/>
              <a:buChar char="•"/>
            </a:pPr>
            <a:r>
              <a:rPr lang="en-US" sz="2000" b="1" dirty="0">
                <a:solidFill>
                  <a:srgbClr val="ED7614"/>
                </a:solidFill>
                <a:latin typeface="Open Sans"/>
              </a:rPr>
              <a:t>Company Sizes: </a:t>
            </a:r>
            <a:r>
              <a:rPr lang="en-US" sz="2000" dirty="0">
                <a:solidFill>
                  <a:schemeClr val="bg1"/>
                </a:solidFill>
                <a:latin typeface="Open Sans"/>
              </a:rPr>
              <a:t>SMB (250-999ees)=18%; Midmarket (1000-4999ees) =22%; Mid-Market (5K-999K)=28% Enterprise (10,000ees+) = 32%</a:t>
            </a:r>
            <a:endParaRPr lang="en-US" sz="2000" dirty="0">
              <a:solidFill>
                <a:prstClr val="black"/>
              </a:solidFill>
              <a:latin typeface="Open Sans"/>
            </a:endParaRPr>
          </a:p>
        </p:txBody>
      </p:sp>
      <p:sp>
        <p:nvSpPr>
          <p:cNvPr id="9" name="Footer Placeholder 7">
            <a:extLst>
              <a:ext uri="{FF2B5EF4-FFF2-40B4-BE49-F238E27FC236}">
                <a16:creationId xmlns:a16="http://schemas.microsoft.com/office/drawing/2014/main" id="{72DFA838-5A93-43B6-8576-B5B7945DB5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19074" y="6410812"/>
            <a:ext cx="7591425" cy="361463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2020 Aptitude Research                                                     www.aptituderesearch.com                                                        @</a:t>
            </a:r>
            <a:r>
              <a:rPr lang="en-US" dirty="0" err="1">
                <a:solidFill>
                  <a:schemeClr val="bg1"/>
                </a:solidFill>
              </a:rPr>
              <a:t>AptitudeHCM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211613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3753B40B-145A-4ACF-896C-87554DFF74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9074" y="447188"/>
            <a:ext cx="8705851" cy="970450"/>
          </a:xfrm>
        </p:spPr>
        <p:txBody>
          <a:bodyPr/>
          <a:lstStyle/>
          <a:p>
            <a:r>
              <a:rPr lang="en-US" dirty="0"/>
              <a:t>Top Areas of Replacement in 2020</a:t>
            </a:r>
          </a:p>
        </p:txBody>
      </p:sp>
      <p:pic>
        <p:nvPicPr>
          <p:cNvPr id="7" name="Content Placeholder 6" descr="A close up of a logo&#10;&#10;Description automatically generated">
            <a:extLst>
              <a:ext uri="{FF2B5EF4-FFF2-40B4-BE49-F238E27FC236}">
                <a16:creationId xmlns:a16="http://schemas.microsoft.com/office/drawing/2014/main" id="{0EC026B8-9D41-4375-A1B9-9A85EEEAC65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0279" y="5869085"/>
            <a:ext cx="904647" cy="829171"/>
          </a:xfrm>
        </p:spPr>
      </p:pic>
      <p:sp>
        <p:nvSpPr>
          <p:cNvPr id="9" name="Footer Placeholder 7">
            <a:extLst>
              <a:ext uri="{FF2B5EF4-FFF2-40B4-BE49-F238E27FC236}">
                <a16:creationId xmlns:a16="http://schemas.microsoft.com/office/drawing/2014/main" id="{72DFA838-5A93-43B6-8576-B5B7945DB5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19074" y="6410812"/>
            <a:ext cx="7591425" cy="361463"/>
          </a:xfrm>
        </p:spPr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2020 Aptitude Research                                                     www.aptituderesearch.com                                                        @</a:t>
            </a:r>
            <a:r>
              <a:rPr kumimoji="0" lang="en-US" sz="9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AptitudeHCM</a:t>
            </a: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C73E90CF-D8C6-478F-ADE8-644FE43678A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898921898"/>
              </p:ext>
            </p:extLst>
          </p:nvPr>
        </p:nvGraphicFramePr>
        <p:xfrm>
          <a:off x="809997" y="2194364"/>
          <a:ext cx="7419603" cy="39814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33188583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603556-83C0-45E1-B4E3-83E4A205A7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7500" y="447188"/>
            <a:ext cx="7928998" cy="970450"/>
          </a:xfrm>
        </p:spPr>
        <p:txBody>
          <a:bodyPr>
            <a:normAutofit/>
          </a:bodyPr>
          <a:lstStyle/>
          <a:p>
            <a:r>
              <a:rPr lang="en-US" sz="3700" dirty="0"/>
              <a:t>Recruitment Marketing Platforms</a:t>
            </a:r>
          </a:p>
        </p:txBody>
      </p:sp>
      <p:graphicFrame>
        <p:nvGraphicFramePr>
          <p:cNvPr id="16" name="Content Placeholder 2">
            <a:extLst>
              <a:ext uri="{FF2B5EF4-FFF2-40B4-BE49-F238E27FC236}">
                <a16:creationId xmlns:a16="http://schemas.microsoft.com/office/drawing/2014/main" id="{BB46600D-0CD7-4BE4-909D-18F6BE18A36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3725975"/>
              </p:ext>
            </p:extLst>
          </p:nvPr>
        </p:nvGraphicFramePr>
        <p:xfrm>
          <a:off x="614362" y="2108718"/>
          <a:ext cx="7915275" cy="430209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5930452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416E3E5-5186-46A4-AFBD-337387D316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29" y="0"/>
            <a:ext cx="9140571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23">
            <a:extLst>
              <a:ext uri="{FF2B5EF4-FFF2-40B4-BE49-F238E27FC236}">
                <a16:creationId xmlns:a16="http://schemas.microsoft.com/office/drawing/2014/main" id="{7B8FAACC-353E-4F84-BA62-A5514185D9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 flipH="1">
            <a:off x="5666246" y="0"/>
            <a:ext cx="3477754" cy="6858000"/>
          </a:xfrm>
          <a:custGeom>
            <a:avLst/>
            <a:gdLst>
              <a:gd name="connsiteX0" fmla="*/ 0 w 4637005"/>
              <a:gd name="connsiteY0" fmla="*/ 0 h 6858000"/>
              <a:gd name="connsiteX1" fmla="*/ 4637005 w 4637005"/>
              <a:gd name="connsiteY1" fmla="*/ 0 h 6858000"/>
              <a:gd name="connsiteX2" fmla="*/ 4637005 w 4637005"/>
              <a:gd name="connsiteY2" fmla="*/ 1900238 h 6858000"/>
              <a:gd name="connsiteX3" fmla="*/ 4266589 w 4637005"/>
              <a:gd name="connsiteY3" fmla="*/ 2178050 h 6858000"/>
              <a:gd name="connsiteX4" fmla="*/ 4262355 w 4637005"/>
              <a:gd name="connsiteY4" fmla="*/ 2184400 h 6858000"/>
              <a:gd name="connsiteX5" fmla="*/ 4256005 w 4637005"/>
              <a:gd name="connsiteY5" fmla="*/ 2193925 h 6858000"/>
              <a:gd name="connsiteX6" fmla="*/ 4249655 w 4637005"/>
              <a:gd name="connsiteY6" fmla="*/ 2201863 h 6858000"/>
              <a:gd name="connsiteX7" fmla="*/ 4249655 w 4637005"/>
              <a:gd name="connsiteY7" fmla="*/ 2211388 h 6858000"/>
              <a:gd name="connsiteX8" fmla="*/ 4249655 w 4637005"/>
              <a:gd name="connsiteY8" fmla="*/ 2220913 h 6858000"/>
              <a:gd name="connsiteX9" fmla="*/ 4256005 w 4637005"/>
              <a:gd name="connsiteY9" fmla="*/ 2228850 h 6858000"/>
              <a:gd name="connsiteX10" fmla="*/ 4262355 w 4637005"/>
              <a:gd name="connsiteY10" fmla="*/ 2238375 h 6858000"/>
              <a:gd name="connsiteX11" fmla="*/ 4266589 w 4637005"/>
              <a:gd name="connsiteY11" fmla="*/ 2244725 h 6858000"/>
              <a:gd name="connsiteX12" fmla="*/ 4637005 w 4637005"/>
              <a:gd name="connsiteY12" fmla="*/ 2522538 h 6858000"/>
              <a:gd name="connsiteX13" fmla="*/ 4637005 w 4637005"/>
              <a:gd name="connsiteY13" fmla="*/ 6858000 h 6858000"/>
              <a:gd name="connsiteX14" fmla="*/ 0 w 4637005"/>
              <a:gd name="connsiteY14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4637005" h="6858000">
                <a:moveTo>
                  <a:pt x="0" y="0"/>
                </a:moveTo>
                <a:lnTo>
                  <a:pt x="4637005" y="0"/>
                </a:lnTo>
                <a:lnTo>
                  <a:pt x="4637005" y="1900238"/>
                </a:lnTo>
                <a:lnTo>
                  <a:pt x="4266589" y="2178050"/>
                </a:lnTo>
                <a:lnTo>
                  <a:pt x="4262355" y="2184400"/>
                </a:lnTo>
                <a:lnTo>
                  <a:pt x="4256005" y="2193925"/>
                </a:lnTo>
                <a:lnTo>
                  <a:pt x="4249655" y="2201863"/>
                </a:lnTo>
                <a:lnTo>
                  <a:pt x="4249655" y="2211388"/>
                </a:lnTo>
                <a:lnTo>
                  <a:pt x="4249655" y="2220913"/>
                </a:lnTo>
                <a:lnTo>
                  <a:pt x="4256005" y="2228850"/>
                </a:lnTo>
                <a:lnTo>
                  <a:pt x="4262355" y="2238375"/>
                </a:lnTo>
                <a:lnTo>
                  <a:pt x="4266589" y="2244725"/>
                </a:lnTo>
                <a:lnTo>
                  <a:pt x="4637005" y="2522538"/>
                </a:lnTo>
                <a:lnTo>
                  <a:pt x="4637005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212121"/>
          </a:solidFill>
          <a:ln>
            <a:noFill/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5" name="Picture 4" descr="A picture containing book&#10;&#10;Description automatically generated">
            <a:extLst>
              <a:ext uri="{FF2B5EF4-FFF2-40B4-BE49-F238E27FC236}">
                <a16:creationId xmlns:a16="http://schemas.microsoft.com/office/drawing/2014/main" id="{DBBBBB52-F4DA-4E5B-B1EA-0A8C2809684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7970" y="679519"/>
            <a:ext cx="4959642" cy="5139525"/>
          </a:xfrm>
          <a:prstGeom prst="roundRect">
            <a:avLst>
              <a:gd name="adj" fmla="val 3876"/>
            </a:avLst>
          </a:prstGeom>
          <a:ln>
            <a:solidFill>
              <a:schemeClr val="accent1"/>
            </a:solidFill>
          </a:ln>
          <a:effectLst/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3A7414-4C9D-4A00-A7D2-AC3BFCA5C4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20697" y="2024743"/>
            <a:ext cx="2984667" cy="4016619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sz="1600" dirty="0">
                <a:solidFill>
                  <a:srgbClr val="FFFFFF"/>
                </a:solidFill>
              </a:rPr>
              <a:t>Madeline Laurano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dirty="0">
                <a:solidFill>
                  <a:srgbClr val="FFFFFF"/>
                </a:solidFill>
              </a:rPr>
              <a:t>madeline@aptituderp.com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dirty="0">
                <a:solidFill>
                  <a:srgbClr val="FFFFFF"/>
                </a:solidFill>
              </a:rPr>
              <a:t>Founder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dirty="0">
                <a:solidFill>
                  <a:srgbClr val="FFFFFF"/>
                </a:solidFill>
              </a:rPr>
              <a:t>Aptitude Research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dirty="0">
                <a:solidFill>
                  <a:srgbClr val="FFFFFF"/>
                </a:solidFill>
              </a:rPr>
              <a:t>@</a:t>
            </a:r>
            <a:r>
              <a:rPr lang="en-US" sz="1600" dirty="0" err="1">
                <a:solidFill>
                  <a:srgbClr val="FFFFFF"/>
                </a:solidFill>
              </a:rPr>
              <a:t>AptitudeHCM</a:t>
            </a:r>
            <a:endParaRPr lang="en-US" sz="1600" dirty="0">
              <a:solidFill>
                <a:srgbClr val="FFFFFF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600" dirty="0">
                <a:solidFill>
                  <a:srgbClr val="FFFFFF"/>
                </a:solidFill>
              </a:rPr>
              <a:t>www.aptituderesearch.com</a:t>
            </a:r>
          </a:p>
        </p:txBody>
      </p:sp>
    </p:spTree>
    <p:extLst>
      <p:ext uri="{BB962C8B-B14F-4D97-AF65-F5344CB8AC3E}">
        <p14:creationId xmlns:p14="http://schemas.microsoft.com/office/powerpoint/2010/main" val="362411409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B7468DE4-6431-459F-A682-C73F8E556B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Current State of Talent Acquisition</a:t>
            </a:r>
          </a:p>
        </p:txBody>
      </p:sp>
    </p:spTree>
    <p:extLst>
      <p:ext uri="{BB962C8B-B14F-4D97-AF65-F5344CB8AC3E}">
        <p14:creationId xmlns:p14="http://schemas.microsoft.com/office/powerpoint/2010/main" val="32727600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3753B40B-145A-4ACF-896C-87554DFF74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Top Challenges</a:t>
            </a:r>
          </a:p>
        </p:txBody>
      </p:sp>
      <p:pic>
        <p:nvPicPr>
          <p:cNvPr id="7" name="Content Placeholder 6" descr="A close up of a logo&#10;&#10;Description automatically generated">
            <a:extLst>
              <a:ext uri="{FF2B5EF4-FFF2-40B4-BE49-F238E27FC236}">
                <a16:creationId xmlns:a16="http://schemas.microsoft.com/office/drawing/2014/main" id="{0EC026B8-9D41-4375-A1B9-9A85EEEAC65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0280" y="5869085"/>
            <a:ext cx="904646" cy="829171"/>
          </a:xfrm>
        </p:spPr>
      </p:pic>
      <p:graphicFrame>
        <p:nvGraphicFramePr>
          <p:cNvPr id="10" name="Chart 9">
            <a:extLst>
              <a:ext uri="{FF2B5EF4-FFF2-40B4-BE49-F238E27FC236}">
                <a16:creationId xmlns:a16="http://schemas.microsoft.com/office/drawing/2014/main" id="{9B17FA94-6306-4CF6-82C1-02C3BF5B9DF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222451836"/>
              </p:ext>
            </p:extLst>
          </p:nvPr>
        </p:nvGraphicFramePr>
        <p:xfrm>
          <a:off x="219075" y="2035175"/>
          <a:ext cx="7705726" cy="43756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1" name="TextBox 10">
            <a:extLst>
              <a:ext uri="{FF2B5EF4-FFF2-40B4-BE49-F238E27FC236}">
                <a16:creationId xmlns:a16="http://schemas.microsoft.com/office/drawing/2014/main" id="{CE49DEA3-FD73-40DB-A355-43836A08500B}"/>
              </a:ext>
            </a:extLst>
          </p:cNvPr>
          <p:cNvSpPr txBox="1"/>
          <p:nvPr/>
        </p:nvSpPr>
        <p:spPr>
          <a:xfrm>
            <a:off x="3107184" y="2343150"/>
            <a:ext cx="4817617" cy="646331"/>
          </a:xfrm>
          <a:prstGeom prst="rect">
            <a:avLst/>
          </a:prstGeom>
          <a:solidFill>
            <a:schemeClr val="tx1"/>
          </a:solidFill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In 2019, the greatest challenge was competing for talent across industries.</a:t>
            </a:r>
          </a:p>
        </p:txBody>
      </p:sp>
      <p:sp>
        <p:nvSpPr>
          <p:cNvPr id="12" name="Footer Placeholder 7">
            <a:extLst>
              <a:ext uri="{FF2B5EF4-FFF2-40B4-BE49-F238E27FC236}">
                <a16:creationId xmlns:a16="http://schemas.microsoft.com/office/drawing/2014/main" id="{5D588A97-340B-4F13-9CC1-55D6ADAD01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19074" y="6410812"/>
            <a:ext cx="7591425" cy="361463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2020 Aptitude Research                                                     www.aptituderesearch.com                                                        @</a:t>
            </a:r>
            <a:r>
              <a:rPr lang="en-US" dirty="0" err="1">
                <a:solidFill>
                  <a:schemeClr val="bg1"/>
                </a:solidFill>
              </a:rPr>
              <a:t>AptitudeHCM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82602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5F38CF-01F1-4FED-822C-C824E3C024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7500" y="447188"/>
            <a:ext cx="7928998" cy="970450"/>
          </a:xfrm>
        </p:spPr>
        <p:txBody>
          <a:bodyPr>
            <a:normAutofit/>
          </a:bodyPr>
          <a:lstStyle/>
          <a:p>
            <a:r>
              <a:rPr lang="en-US" dirty="0"/>
              <a:t>Fast Fact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5ED3F6-9DFE-4F2C-AECE-7095F6DBCF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52165" y="1913400"/>
            <a:ext cx="5399415" cy="3632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5400" b="1" i="1" dirty="0"/>
              <a:t>43% </a:t>
            </a:r>
            <a:r>
              <a:rPr lang="en-US" b="1" i="1" dirty="0"/>
              <a:t>of TA leaders meet frequently with C-Level Executives</a:t>
            </a:r>
            <a:r>
              <a:rPr lang="en-US" b="1" dirty="0"/>
              <a:t>.</a:t>
            </a:r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r>
              <a:rPr lang="en-US" b="1" dirty="0"/>
              <a:t>But…</a:t>
            </a:r>
            <a:r>
              <a:rPr lang="en-US" sz="5400" b="1" dirty="0"/>
              <a:t>67% </a:t>
            </a:r>
            <a:r>
              <a:rPr lang="en-US" b="1" dirty="0"/>
              <a:t>say that TA is still viewed as a cost-center.</a:t>
            </a:r>
          </a:p>
        </p:txBody>
      </p:sp>
      <p:pic>
        <p:nvPicPr>
          <p:cNvPr id="5" name="Graphic 4" descr="Checkmark">
            <a:extLst>
              <a:ext uri="{FF2B5EF4-FFF2-40B4-BE49-F238E27FC236}">
                <a16:creationId xmlns:a16="http://schemas.microsoft.com/office/drawing/2014/main" id="{EDFDFF40-32F4-4678-B9D7-275F2FE7D4C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61262" y="2298797"/>
            <a:ext cx="1775873" cy="1775873"/>
          </a:xfrm>
          <a:prstGeom prst="roundRect">
            <a:avLst>
              <a:gd name="adj" fmla="val 3876"/>
            </a:avLst>
          </a:prstGeom>
          <a:ln>
            <a:solidFill>
              <a:schemeClr val="accent1"/>
            </a:solidFill>
          </a:ln>
          <a:effectLst/>
        </p:spPr>
      </p:pic>
      <p:sp>
        <p:nvSpPr>
          <p:cNvPr id="6" name="Footer Placeholder 7">
            <a:extLst>
              <a:ext uri="{FF2B5EF4-FFF2-40B4-BE49-F238E27FC236}">
                <a16:creationId xmlns:a16="http://schemas.microsoft.com/office/drawing/2014/main" id="{58CD6E01-CF83-46A1-87B2-CE1AEF4F4E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8635" y="6041362"/>
            <a:ext cx="6483240" cy="365125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dirty="0"/>
              <a:t>2020 Aptitude Research                                                     www.aptituderesearch.com                                                        @</a:t>
            </a:r>
            <a:r>
              <a:rPr lang="en-US" dirty="0" err="1"/>
              <a:t>AptitudeHCM</a:t>
            </a:r>
            <a:endParaRPr lang="en-US"/>
          </a:p>
        </p:txBody>
      </p:sp>
      <p:pic>
        <p:nvPicPr>
          <p:cNvPr id="7" name="Graphic 6" descr="Checkmark">
            <a:extLst>
              <a:ext uri="{FF2B5EF4-FFF2-40B4-BE49-F238E27FC236}">
                <a16:creationId xmlns:a16="http://schemas.microsoft.com/office/drawing/2014/main" id="{0411D24F-975F-446D-AD90-C2FC911A7E2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461262" y="3682495"/>
            <a:ext cx="1775873" cy="1775873"/>
          </a:xfrm>
          <a:prstGeom prst="roundRect">
            <a:avLst>
              <a:gd name="adj" fmla="val 3876"/>
            </a:avLst>
          </a:prstGeom>
          <a:ln>
            <a:solidFill>
              <a:schemeClr val="accent1"/>
            </a:solidFill>
          </a:ln>
          <a:effectLst/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8026621A-25BD-40D4-A01F-337C0F22E6FC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949481" y="5800781"/>
            <a:ext cx="975445" cy="9388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05928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3753B40B-145A-4ACF-896C-87554DFF74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8175" y="447188"/>
            <a:ext cx="7791450" cy="970450"/>
          </a:xfrm>
        </p:spPr>
        <p:txBody>
          <a:bodyPr/>
          <a:lstStyle/>
          <a:p>
            <a:r>
              <a:rPr lang="en-US" dirty="0"/>
              <a:t>Increased Focus on Reducing Unconscious Bias</a:t>
            </a:r>
          </a:p>
        </p:txBody>
      </p:sp>
      <p:pic>
        <p:nvPicPr>
          <p:cNvPr id="7" name="Content Placeholder 6" descr="A close up of a logo&#10;&#10;Description automatically generated">
            <a:extLst>
              <a:ext uri="{FF2B5EF4-FFF2-40B4-BE49-F238E27FC236}">
                <a16:creationId xmlns:a16="http://schemas.microsoft.com/office/drawing/2014/main" id="{0EC026B8-9D41-4375-A1B9-9A85EEEAC65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0280" y="5869085"/>
            <a:ext cx="866546" cy="829171"/>
          </a:xfrm>
        </p:spPr>
      </p:pic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DE169754-DD46-4BA9-A193-479EE593BE9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65147642"/>
              </p:ext>
            </p:extLst>
          </p:nvPr>
        </p:nvGraphicFramePr>
        <p:xfrm>
          <a:off x="536909" y="2690809"/>
          <a:ext cx="7483372" cy="36257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1C90467C-080A-4EAD-A5B5-9E4ECA70784B}"/>
              </a:ext>
            </a:extLst>
          </p:cNvPr>
          <p:cNvSpPr txBox="1"/>
          <p:nvPr/>
        </p:nvSpPr>
        <p:spPr>
          <a:xfrm>
            <a:off x="474765" y="2227243"/>
            <a:ext cx="7892716" cy="369332"/>
          </a:xfrm>
          <a:prstGeom prst="rect">
            <a:avLst/>
          </a:prstGeom>
          <a:solidFill>
            <a:schemeClr val="tx1"/>
          </a:solidFill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95% of companies are concerned with reducing unconscious bias.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D03B8BFC-5C21-4106-95AB-4AC9157E3BB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7174" y="6410812"/>
            <a:ext cx="7590178" cy="3840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90983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3753B40B-145A-4ACF-896C-87554DFF74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8175" y="447188"/>
            <a:ext cx="7791450" cy="970450"/>
          </a:xfrm>
        </p:spPr>
        <p:txBody>
          <a:bodyPr/>
          <a:lstStyle/>
          <a:p>
            <a:r>
              <a:rPr lang="en-US" dirty="0"/>
              <a:t>TA Budget Allocation</a:t>
            </a:r>
          </a:p>
        </p:txBody>
      </p:sp>
      <p:pic>
        <p:nvPicPr>
          <p:cNvPr id="7" name="Content Placeholder 6" descr="A close up of a logo&#10;&#10;Description automatically generated">
            <a:extLst>
              <a:ext uri="{FF2B5EF4-FFF2-40B4-BE49-F238E27FC236}">
                <a16:creationId xmlns:a16="http://schemas.microsoft.com/office/drawing/2014/main" id="{0EC026B8-9D41-4375-A1B9-9A85EEEAC65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0280" y="5869085"/>
            <a:ext cx="866546" cy="829171"/>
          </a:xfrm>
        </p:spPr>
      </p:pic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DE169754-DD46-4BA9-A193-479EE593BE9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760949175"/>
              </p:ext>
            </p:extLst>
          </p:nvPr>
        </p:nvGraphicFramePr>
        <p:xfrm>
          <a:off x="1" y="2614603"/>
          <a:ext cx="8020279" cy="37962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1C90467C-080A-4EAD-A5B5-9E4ECA70784B}"/>
              </a:ext>
            </a:extLst>
          </p:cNvPr>
          <p:cNvSpPr txBox="1"/>
          <p:nvPr/>
        </p:nvSpPr>
        <p:spPr>
          <a:xfrm>
            <a:off x="404562" y="2048260"/>
            <a:ext cx="7892716" cy="369332"/>
          </a:xfrm>
          <a:prstGeom prst="rect">
            <a:avLst/>
          </a:prstGeom>
          <a:solidFill>
            <a:schemeClr val="tx1"/>
          </a:solidFill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67% of companies are increasing their TA Budgets this year.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11221B7-831E-4076-8CF5-EAB6EC2841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19074" y="6410812"/>
            <a:ext cx="7591425" cy="361463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2020 Aptitude Research                                                     www.aptituderesearch.com                                                        @</a:t>
            </a:r>
            <a:r>
              <a:rPr lang="en-US" dirty="0" err="1">
                <a:solidFill>
                  <a:schemeClr val="bg1"/>
                </a:solidFill>
              </a:rPr>
              <a:t>AptitudeHCM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6897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D7F981-DF99-4239-977F-40E3264138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Fast Fact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004DE5-212B-40D1-BA07-B2B579FC9B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sz="6000" b="1" dirty="0"/>
              <a:t>37% </a:t>
            </a:r>
          </a:p>
          <a:p>
            <a:pPr marL="0" indent="0" algn="ctr">
              <a:buNone/>
            </a:pPr>
            <a:r>
              <a:rPr lang="en-US" sz="3200" dirty="0"/>
              <a:t>of companies say that the application process takes more than 30 minutes to complete.</a:t>
            </a:r>
          </a:p>
        </p:txBody>
      </p:sp>
      <p:pic>
        <p:nvPicPr>
          <p:cNvPr id="4" name="Graphic 3" descr="Checkmark">
            <a:extLst>
              <a:ext uri="{FF2B5EF4-FFF2-40B4-BE49-F238E27FC236}">
                <a16:creationId xmlns:a16="http://schemas.microsoft.com/office/drawing/2014/main" id="{0A8903A6-7E37-45AF-9111-0C0978ACECE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325003" y="2474893"/>
            <a:ext cx="1503802" cy="1396388"/>
          </a:xfrm>
          <a:prstGeom prst="rect">
            <a:avLst/>
          </a:prstGeom>
        </p:spPr>
      </p:pic>
      <p:sp>
        <p:nvSpPr>
          <p:cNvPr id="5" name="Footer Placeholder 7">
            <a:extLst>
              <a:ext uri="{FF2B5EF4-FFF2-40B4-BE49-F238E27FC236}">
                <a16:creationId xmlns:a16="http://schemas.microsoft.com/office/drawing/2014/main" id="{0F59DEA1-150D-4C7F-9BC4-96F3BA65C7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19074" y="6410812"/>
            <a:ext cx="7591425" cy="361463"/>
          </a:xfrm>
        </p:spPr>
        <p:txBody>
          <a:bodyPr/>
          <a:lstStyle/>
          <a:p>
            <a:r>
              <a:rPr lang="en-US" dirty="0"/>
              <a:t>2020 Aptitude Research                                                     www.aptituderesearch.com                                                        @</a:t>
            </a:r>
            <a:r>
              <a:rPr lang="en-US" dirty="0" err="1"/>
              <a:t>AptitudeHCM</a:t>
            </a:r>
            <a:endParaRPr lang="en-US" dirty="0"/>
          </a:p>
        </p:txBody>
      </p:sp>
      <p:pic>
        <p:nvPicPr>
          <p:cNvPr id="6" name="Content Placeholder 6" descr="A close up of a logo&#10;&#10;Description automatically generated">
            <a:extLst>
              <a:ext uri="{FF2B5EF4-FFF2-40B4-BE49-F238E27FC236}">
                <a16:creationId xmlns:a16="http://schemas.microsoft.com/office/drawing/2014/main" id="{156421A6-F46C-430B-ACCC-792FE000D4D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0279" y="5869085"/>
            <a:ext cx="904647" cy="829171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5544232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7A283236-85D9-4278-8B81-975E205B95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Candidate Communication</a:t>
            </a:r>
          </a:p>
        </p:txBody>
      </p:sp>
    </p:spTree>
    <p:extLst>
      <p:ext uri="{BB962C8B-B14F-4D97-AF65-F5344CB8AC3E}">
        <p14:creationId xmlns:p14="http://schemas.microsoft.com/office/powerpoint/2010/main" val="135287148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Quotable">
  <a:themeElements>
    <a:clrScheme name="Custom 1">
      <a:dk1>
        <a:sysClr val="windowText" lastClr="000000"/>
      </a:dk1>
      <a:lt1>
        <a:sysClr val="window" lastClr="FFFFFF"/>
      </a:lt1>
      <a:dk2>
        <a:srgbClr val="034A90"/>
      </a:dk2>
      <a:lt2>
        <a:srgbClr val="D0CECE"/>
      </a:lt2>
      <a:accent1>
        <a:srgbClr val="034A90"/>
      </a:accent1>
      <a:accent2>
        <a:srgbClr val="ED7D31"/>
      </a:accent2>
      <a:accent3>
        <a:srgbClr val="8EAADB"/>
      </a:accent3>
      <a:accent4>
        <a:srgbClr val="FFC000"/>
      </a:accent4>
      <a:accent5>
        <a:srgbClr val="954F72"/>
      </a:accent5>
      <a:accent6>
        <a:srgbClr val="70AD47"/>
      </a:accent6>
      <a:hlink>
        <a:srgbClr val="0563C1"/>
      </a:hlink>
      <a:folHlink>
        <a:srgbClr val="954F72"/>
      </a:folHlink>
    </a:clrScheme>
    <a:fontScheme name="Quotabl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6F3559E9-1A4C-49D8-94D4-F41003531C4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mbria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mbria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mbria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1669</TotalTime>
  <Words>633</Words>
  <Application>Microsoft Office PowerPoint</Application>
  <PresentationFormat>On-screen Show (4:3)</PresentationFormat>
  <Paragraphs>90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8" baseType="lpstr">
      <vt:lpstr>Arial</vt:lpstr>
      <vt:lpstr>Calibri</vt:lpstr>
      <vt:lpstr>Century Gothic</vt:lpstr>
      <vt:lpstr>Open Sans</vt:lpstr>
      <vt:lpstr>Wingdings 2</vt:lpstr>
      <vt:lpstr>Quotable</vt:lpstr>
      <vt:lpstr>2020 Talent Acquisition:  Early Findings</vt:lpstr>
      <vt:lpstr>Research Methodology</vt:lpstr>
      <vt:lpstr>Current State of Talent Acquisition</vt:lpstr>
      <vt:lpstr>Top Challenges</vt:lpstr>
      <vt:lpstr>Fast Fact</vt:lpstr>
      <vt:lpstr>Increased Focus on Reducing Unconscious Bias</vt:lpstr>
      <vt:lpstr>TA Budget Allocation</vt:lpstr>
      <vt:lpstr>Fast Fact</vt:lpstr>
      <vt:lpstr>Candidate Communication</vt:lpstr>
      <vt:lpstr>Candidate Communication</vt:lpstr>
      <vt:lpstr>Increased Investment in Conversational AI</vt:lpstr>
      <vt:lpstr>Companies Using Chatbots…</vt:lpstr>
      <vt:lpstr>Conversational AI Improves Recruiter Productivity</vt:lpstr>
      <vt:lpstr>Fast Facts</vt:lpstr>
      <vt:lpstr>Talent Acquisition Technology</vt:lpstr>
      <vt:lpstr>Fast Fact</vt:lpstr>
      <vt:lpstr>Top Areas of Tech Investment</vt:lpstr>
      <vt:lpstr>Automation</vt:lpstr>
      <vt:lpstr>Current State of AI</vt:lpstr>
      <vt:lpstr>Top Areas of Replacement in 2020</vt:lpstr>
      <vt:lpstr>Recruitment Marketing Platforms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2020 Talent Acquisition:  Early Findings</dc:title>
  <dc:creator>Madeline Laurano</dc:creator>
  <cp:lastModifiedBy>Madeline Laurano</cp:lastModifiedBy>
  <cp:revision>2</cp:revision>
  <dcterms:created xsi:type="dcterms:W3CDTF">2020-03-18T03:46:32Z</dcterms:created>
  <dcterms:modified xsi:type="dcterms:W3CDTF">2020-03-26T17:46:03Z</dcterms:modified>
</cp:coreProperties>
</file>